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8" r:id="rId2"/>
    <p:sldId id="259" r:id="rId3"/>
    <p:sldId id="260" r:id="rId4"/>
    <p:sldId id="262" r:id="rId5"/>
    <p:sldId id="263" r:id="rId6"/>
    <p:sldId id="264" r:id="rId7"/>
    <p:sldId id="280" r:id="rId8"/>
    <p:sldId id="283" r:id="rId9"/>
    <p:sldId id="279" r:id="rId10"/>
    <p:sldId id="289" r:id="rId11"/>
    <p:sldId id="286" r:id="rId12"/>
    <p:sldId id="267" r:id="rId13"/>
    <p:sldId id="287" r:id="rId14"/>
    <p:sldId id="271" r:id="rId15"/>
    <p:sldId id="285" r:id="rId16"/>
    <p:sldId id="284" r:id="rId17"/>
    <p:sldId id="272" r:id="rId18"/>
    <p:sldId id="290" r:id="rId19"/>
    <p:sldId id="291" r:id="rId20"/>
    <p:sldId id="274"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823"/>
    <a:srgbClr val="5219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5" d="100"/>
          <a:sy n="125" d="100"/>
        </p:scale>
        <p:origin x="-197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6E28B0-65A2-E545-9695-71D11749896B}" type="datetimeFigureOut">
              <a:rPr lang="en-US" smtClean="0"/>
              <a:t>13/3/19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F87AD-F179-C747-BAE1-C0A6DB14A519}" type="slidenum">
              <a:rPr lang="en-US" smtClean="0"/>
              <a:t>‹#›</a:t>
            </a:fld>
            <a:endParaRPr lang="en-US"/>
          </a:p>
        </p:txBody>
      </p:sp>
    </p:spTree>
    <p:extLst>
      <p:ext uri="{BB962C8B-B14F-4D97-AF65-F5344CB8AC3E}">
        <p14:creationId xmlns:p14="http://schemas.microsoft.com/office/powerpoint/2010/main" val="1887745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43A93-3F33-454F-A968-466E8A25B4B7}" type="datetimeFigureOut">
              <a:rPr lang="en-US" smtClean="0"/>
              <a:t>13/3/19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C1792-9696-B94F-B4D0-B3BC2A2D28EC}" type="slidenum">
              <a:rPr lang="en-US" smtClean="0"/>
              <a:t>‹#›</a:t>
            </a:fld>
            <a:endParaRPr lang="en-US"/>
          </a:p>
        </p:txBody>
      </p:sp>
    </p:spTree>
    <p:extLst>
      <p:ext uri="{BB962C8B-B14F-4D97-AF65-F5344CB8AC3E}">
        <p14:creationId xmlns:p14="http://schemas.microsoft.com/office/powerpoint/2010/main" val="1865951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smtClean="0"/>
              <a:t>https</a:t>
            </a:r>
            <a:r>
              <a:rPr lang="es-ES_tradnl" dirty="0" smtClean="0"/>
              <a:t>://</a:t>
            </a:r>
            <a:r>
              <a:rPr lang="es-ES_tradnl" dirty="0" err="1" smtClean="0"/>
              <a:t>sosracismo.eu</a:t>
            </a:r>
            <a:r>
              <a:rPr lang="es-ES_tradnl" dirty="0" smtClean="0"/>
              <a:t>/quien-es-quien/</a:t>
            </a:r>
            <a:endParaRPr lang="nl-NL" dirty="0" smtClean="0"/>
          </a:p>
          <a:p>
            <a:r>
              <a:rPr lang="nl-NL" dirty="0" err="1" smtClean="0"/>
              <a:t>https</a:t>
            </a:r>
            <a:r>
              <a:rPr lang="nl-NL" dirty="0" smtClean="0"/>
              <a:t>://</a:t>
            </a:r>
            <a:r>
              <a:rPr lang="nl-NL" dirty="0" err="1" smtClean="0"/>
              <a:t>drive.google.com</a:t>
            </a:r>
            <a:r>
              <a:rPr lang="nl-NL" dirty="0" smtClean="0"/>
              <a:t>/drive/folders/1urZL9HeeoXofOfgKCchqr5vH2h3w-OIP</a:t>
            </a:r>
            <a:endParaRPr lang="en-US" dirty="0"/>
          </a:p>
        </p:txBody>
      </p:sp>
      <p:sp>
        <p:nvSpPr>
          <p:cNvPr id="4" name="Slide Number Placeholder 3"/>
          <p:cNvSpPr>
            <a:spLocks noGrp="1"/>
          </p:cNvSpPr>
          <p:nvPr>
            <p:ph type="sldNum" sz="quarter" idx="10"/>
          </p:nvPr>
        </p:nvSpPr>
        <p:spPr/>
        <p:txBody>
          <a:bodyPr/>
          <a:lstStyle/>
          <a:p>
            <a:fld id="{B56C1792-9696-B94F-B4D0-B3BC2A2D28EC}" type="slidenum">
              <a:rPr lang="en-US" smtClean="0"/>
              <a:t>7</a:t>
            </a:fld>
            <a:endParaRPr lang="en-US"/>
          </a:p>
        </p:txBody>
      </p:sp>
    </p:spTree>
    <p:extLst>
      <p:ext uri="{BB962C8B-B14F-4D97-AF65-F5344CB8AC3E}">
        <p14:creationId xmlns:p14="http://schemas.microsoft.com/office/powerpoint/2010/main" val="201310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C1792-9696-B94F-B4D0-B3BC2A2D28EC}" type="slidenum">
              <a:rPr lang="en-US" smtClean="0"/>
              <a:t>11</a:t>
            </a:fld>
            <a:endParaRPr lang="en-US"/>
          </a:p>
        </p:txBody>
      </p:sp>
    </p:spTree>
    <p:extLst>
      <p:ext uri="{BB962C8B-B14F-4D97-AF65-F5344CB8AC3E}">
        <p14:creationId xmlns:p14="http://schemas.microsoft.com/office/powerpoint/2010/main" val="65692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https</a:t>
            </a:r>
            <a:r>
              <a:rPr lang="pl-PL" dirty="0" smtClean="0"/>
              <a:t>://</a:t>
            </a:r>
            <a:r>
              <a:rPr lang="pl-PL" dirty="0" err="1" smtClean="0"/>
              <a:t>www.amnesty.org</a:t>
            </a:r>
            <a:r>
              <a:rPr lang="pl-PL" dirty="0" smtClean="0"/>
              <a:t>/en/</a:t>
            </a:r>
            <a:r>
              <a:rPr lang="pl-PL" dirty="0" err="1" smtClean="0"/>
              <a:t>latest</a:t>
            </a:r>
            <a:r>
              <a:rPr lang="pl-PL" dirty="0" smtClean="0"/>
              <a:t>/news/2015/03/i-</a:t>
            </a:r>
            <a:r>
              <a:rPr lang="pl-PL" dirty="0" err="1" smtClean="0"/>
              <a:t>define</a:t>
            </a:r>
            <a:r>
              <a:rPr lang="pl-PL" dirty="0" smtClean="0"/>
              <a:t>-me/</a:t>
            </a:r>
          </a:p>
          <a:p>
            <a:r>
              <a:rPr lang="en-US" dirty="0" smtClean="0"/>
              <a:t>https://</a:t>
            </a:r>
            <a:r>
              <a:rPr lang="en-US" dirty="0" err="1" smtClean="0"/>
              <a:t>www.amnesty.org</a:t>
            </a:r>
            <a:r>
              <a:rPr lang="en-US" dirty="0" smtClean="0"/>
              <a:t>/</a:t>
            </a:r>
            <a:r>
              <a:rPr lang="en-US" dirty="0" err="1" smtClean="0"/>
              <a:t>es</a:t>
            </a:r>
            <a:r>
              <a:rPr lang="en-US" dirty="0" smtClean="0"/>
              <a:t>/about-us/permissions/</a:t>
            </a:r>
            <a:endParaRPr lang="en-US" dirty="0"/>
          </a:p>
        </p:txBody>
      </p:sp>
      <p:sp>
        <p:nvSpPr>
          <p:cNvPr id="4" name="Slide Number Placeholder 3"/>
          <p:cNvSpPr>
            <a:spLocks noGrp="1"/>
          </p:cNvSpPr>
          <p:nvPr>
            <p:ph type="sldNum" sz="quarter" idx="10"/>
          </p:nvPr>
        </p:nvSpPr>
        <p:spPr/>
        <p:txBody>
          <a:bodyPr/>
          <a:lstStyle/>
          <a:p>
            <a:fld id="{B56C1792-9696-B94F-B4D0-B3BC2A2D28EC}" type="slidenum">
              <a:rPr lang="en-US" smtClean="0"/>
              <a:t>13</a:t>
            </a:fld>
            <a:endParaRPr lang="en-US"/>
          </a:p>
        </p:txBody>
      </p:sp>
    </p:spTree>
    <p:extLst>
      <p:ext uri="{BB962C8B-B14F-4D97-AF65-F5344CB8AC3E}">
        <p14:creationId xmlns:p14="http://schemas.microsoft.com/office/powerpoint/2010/main" val="112458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www.visureikalas.lt</a:t>
            </a:r>
            <a:r>
              <a:rPr lang="en-US" dirty="0" smtClean="0"/>
              <a:t>/en/campaign-support-survivors</a:t>
            </a:r>
          </a:p>
        </p:txBody>
      </p:sp>
      <p:sp>
        <p:nvSpPr>
          <p:cNvPr id="4" name="Slide Number Placeholder 3"/>
          <p:cNvSpPr>
            <a:spLocks noGrp="1"/>
          </p:cNvSpPr>
          <p:nvPr>
            <p:ph type="sldNum" sz="quarter" idx="10"/>
          </p:nvPr>
        </p:nvSpPr>
        <p:spPr/>
        <p:txBody>
          <a:bodyPr/>
          <a:lstStyle/>
          <a:p>
            <a:fld id="{B56C1792-9696-B94F-B4D0-B3BC2A2D28EC}" type="slidenum">
              <a:rPr lang="en-US" smtClean="0"/>
              <a:t>16</a:t>
            </a:fld>
            <a:endParaRPr lang="en-US"/>
          </a:p>
        </p:txBody>
      </p:sp>
    </p:spTree>
    <p:extLst>
      <p:ext uri="{BB962C8B-B14F-4D97-AF65-F5344CB8AC3E}">
        <p14:creationId xmlns:p14="http://schemas.microsoft.com/office/powerpoint/2010/main" val="180331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https</a:t>
            </a:r>
            <a:r>
              <a:rPr lang="nl-NL" dirty="0" smtClean="0"/>
              <a:t>://</a:t>
            </a:r>
            <a:r>
              <a:rPr lang="nl-NL" dirty="0" err="1" smtClean="0"/>
              <a:t>www.youtube.com</a:t>
            </a:r>
            <a:r>
              <a:rPr lang="nl-NL" dirty="0" smtClean="0"/>
              <a:t>/</a:t>
            </a:r>
            <a:r>
              <a:rPr lang="nl-NL" dirty="0" err="1" smtClean="0"/>
              <a:t>watch?v</a:t>
            </a:r>
            <a:r>
              <a:rPr lang="nl-NL" dirty="0" smtClean="0"/>
              <a:t>=dcee16tZkO8</a:t>
            </a:r>
            <a:endParaRPr lang="en-US" dirty="0"/>
          </a:p>
        </p:txBody>
      </p:sp>
      <p:sp>
        <p:nvSpPr>
          <p:cNvPr id="4" name="Slide Number Placeholder 3"/>
          <p:cNvSpPr>
            <a:spLocks noGrp="1"/>
          </p:cNvSpPr>
          <p:nvPr>
            <p:ph type="sldNum" sz="quarter" idx="10"/>
          </p:nvPr>
        </p:nvSpPr>
        <p:spPr/>
        <p:txBody>
          <a:bodyPr/>
          <a:lstStyle/>
          <a:p>
            <a:fld id="{B56C1792-9696-B94F-B4D0-B3BC2A2D28EC}" type="slidenum">
              <a:rPr lang="en-US" smtClean="0"/>
              <a:t>17</a:t>
            </a:fld>
            <a:endParaRPr lang="en-US"/>
          </a:p>
        </p:txBody>
      </p:sp>
    </p:spTree>
    <p:extLst>
      <p:ext uri="{BB962C8B-B14F-4D97-AF65-F5344CB8AC3E}">
        <p14:creationId xmlns:p14="http://schemas.microsoft.com/office/powerpoint/2010/main" val="191631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C1792-9696-B94F-B4D0-B3BC2A2D28EC}" type="slidenum">
              <a:rPr lang="en-US" smtClean="0"/>
              <a:t>18</a:t>
            </a:fld>
            <a:endParaRPr lang="en-US"/>
          </a:p>
        </p:txBody>
      </p:sp>
    </p:spTree>
    <p:extLst>
      <p:ext uri="{BB962C8B-B14F-4D97-AF65-F5344CB8AC3E}">
        <p14:creationId xmlns:p14="http://schemas.microsoft.com/office/powerpoint/2010/main" val="422464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C1792-9696-B94F-B4D0-B3BC2A2D28EC}" type="slidenum">
              <a:rPr lang="en-US" smtClean="0"/>
              <a:t>19</a:t>
            </a:fld>
            <a:endParaRPr lang="en-US"/>
          </a:p>
        </p:txBody>
      </p:sp>
    </p:spTree>
    <p:extLst>
      <p:ext uri="{BB962C8B-B14F-4D97-AF65-F5344CB8AC3E}">
        <p14:creationId xmlns:p14="http://schemas.microsoft.com/office/powerpoint/2010/main" val="422464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4" name="Date Placeholder 3"/>
          <p:cNvSpPr>
            <a:spLocks noGrp="1"/>
          </p:cNvSpPr>
          <p:nvPr>
            <p:ph type="dt" sz="half" idx="10"/>
          </p:nvPr>
        </p:nvSpPr>
        <p:spPr/>
        <p:txBody>
          <a:bodyPr/>
          <a:lstStyle/>
          <a:p>
            <a:fld id="{5E32B8CA-07FB-5B47-BC79-5B37201E7C73}" type="datetime1">
              <a:rPr lang="es-ES" smtClean="0"/>
              <a:t>13/3/19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243407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47C0AE8-31A1-DA48-9A6F-EF3E2BCEBBC0}" type="datetime1">
              <a:rPr lang="es-ES" smtClean="0"/>
              <a:t>13/3/19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38461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74D18FA-33FE-4448-94FD-073A565FAA8B}" type="datetime1">
              <a:rPr lang="es-ES" smtClean="0"/>
              <a:t>13/3/19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301497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12CE0E5-D875-7C42-9383-8AEEA9F2CAB6}" type="datetime1">
              <a:rPr lang="es-ES" smtClean="0"/>
              <a:t>13/3/19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303852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E02024E8-3D22-7B43-975C-F63DDD1B13B6}" type="datetime1">
              <a:rPr lang="es-ES" smtClean="0"/>
              <a:t>13/3/19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200732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96283C1D-1CAC-C84B-B4A5-CE188CAE8433}" type="datetime1">
              <a:rPr lang="es-ES" smtClean="0"/>
              <a:t>13/3/19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371689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7B8CCFA1-6066-164C-82A5-C3D6167E9E28}" type="datetime1">
              <a:rPr lang="es-ES" smtClean="0"/>
              <a:t>13/3/19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122177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72E9B7A6-7506-8E42-981E-A4E4947516D6}" type="datetime1">
              <a:rPr lang="es-ES" smtClean="0"/>
              <a:t>13/3/19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147811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3F7B0-0B0D-3043-9590-7C8EDCC70799}" type="datetime1">
              <a:rPr lang="es-ES" smtClean="0"/>
              <a:t>13/3/19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22714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1D874E2-DE28-8D4E-945C-E523841C0BEF}" type="datetime1">
              <a:rPr lang="es-ES" smtClean="0"/>
              <a:t>13/3/19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247431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CF80991-A721-7043-AEBC-83DBE19996C4}" type="datetime1">
              <a:rPr lang="es-ES" smtClean="0"/>
              <a:t>13/3/19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115C6-19F6-9349-8465-A67BF0BF5A90}" type="slidenum">
              <a:rPr lang="en-US" smtClean="0"/>
              <a:t>‹#›</a:t>
            </a:fld>
            <a:endParaRPr lang="en-US"/>
          </a:p>
        </p:txBody>
      </p:sp>
    </p:spTree>
    <p:extLst>
      <p:ext uri="{BB962C8B-B14F-4D97-AF65-F5344CB8AC3E}">
        <p14:creationId xmlns:p14="http://schemas.microsoft.com/office/powerpoint/2010/main" val="2673074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onut.png"/>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1"/>
            <a:ext cx="9144000" cy="6911372"/>
          </a:xfrm>
          <a:prstGeom prst="rect">
            <a:avLst/>
          </a:prstGeom>
        </p:spPr>
      </p:pic>
      <p:pic>
        <p:nvPicPr>
          <p:cNvPr id="7" name="Picture 6" descr="circulo.pn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1108602" y="-1"/>
            <a:ext cx="6514995" cy="986747"/>
          </a:xfrm>
          <a:prstGeom prst="rect">
            <a:avLst/>
          </a:prstGeom>
        </p:spPr>
      </p:pic>
      <p:pic>
        <p:nvPicPr>
          <p:cNvPr id="13" name="Picture 12" descr="circulo.pn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3736930" y="-1"/>
            <a:ext cx="6514995" cy="986748"/>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FB42D-8E6C-8741-9AEF-525675053077}" type="datetime1">
              <a:rPr lang="es-ES" smtClean="0"/>
              <a:t>13/3/19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5154" y="6356350"/>
            <a:ext cx="2133600" cy="365125"/>
          </a:xfrm>
          <a:prstGeom prst="rect">
            <a:avLst/>
          </a:prstGeom>
        </p:spPr>
        <p:txBody>
          <a:bodyPr vert="horz" lIns="91440" tIns="45720" rIns="91440" bIns="45720" rtlCol="0" anchor="ctr"/>
          <a:lstStyle>
            <a:lvl1pPr algn="r">
              <a:defRPr sz="1200">
                <a:solidFill>
                  <a:schemeClr val="bg1"/>
                </a:solidFill>
                <a:latin typeface="Avenir Heavy"/>
                <a:cs typeface="Avenir Heavy"/>
              </a:defRPr>
            </a:lvl1pPr>
          </a:lstStyle>
          <a:p>
            <a:fld id="{7E9115C6-19F6-9349-8465-A67BF0BF5A90}" type="slidenum">
              <a:rPr lang="en-US" smtClean="0"/>
              <a:pPr/>
              <a:t>‹#›</a:t>
            </a:fld>
            <a:endParaRPr lang="en-US"/>
          </a:p>
        </p:txBody>
      </p:sp>
      <p:pic>
        <p:nvPicPr>
          <p:cNvPr id="19" name="Picture 18" descr="FATI_LOGO_2018-0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538823" y="6064779"/>
            <a:ext cx="2382088" cy="84659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pic>
        <p:nvPicPr>
          <p:cNvPr id="9" name="Picture 8" descr="cofinanciadoEN.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5398922" y="6308907"/>
            <a:ext cx="1892310" cy="412568"/>
          </a:xfrm>
          <a:prstGeom prst="rect">
            <a:avLst/>
          </a:prstGeom>
        </p:spPr>
      </p:pic>
    </p:spTree>
    <p:extLst>
      <p:ext uri="{BB962C8B-B14F-4D97-AF65-F5344CB8AC3E}">
        <p14:creationId xmlns:p14="http://schemas.microsoft.com/office/powerpoint/2010/main" val="306718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1" kern="1200">
          <a:solidFill>
            <a:schemeClr val="tx1"/>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5" Type="http://schemas.openxmlformats.org/officeDocument/2006/relationships/hyperlink" Target="https://www.imappy.or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s://www.youtube.com/watch?v=NgZ5c5cRn7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s://www.amnesty.org/en/latest/news/2015/03/i-define-me/"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s://www.youtube.com/watch?v=2KrHsqiwnQ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www.visureikalas.lt/en/campaign-support-survivor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cee16tZkO8"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cyprusaware.eu/en/the-aware-activit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tiprojec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www.youtube.com/watch?v=HjKJ7NN9xo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s://sosracismo.eu/quien-es-quien/"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hyperlink" Target="https://sosracismo.eu/quien-es-qui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www.youtube.com/watch?v=5-j74v_dQa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2020"/>
            <a:ext cx="8229600" cy="1681170"/>
          </a:xfrm>
        </p:spPr>
        <p:txBody>
          <a:bodyPr>
            <a:noAutofit/>
          </a:bodyPr>
          <a:lstStyle/>
          <a:p>
            <a:r>
              <a:rPr lang="en-US" sz="6000" b="1" dirty="0" smtClean="0"/>
              <a:t>HOW TO DO A </a:t>
            </a:r>
            <a:r>
              <a:rPr lang="en-US" sz="6000" b="1" dirty="0" smtClean="0">
                <a:solidFill>
                  <a:srgbClr val="AF0823"/>
                </a:solidFill>
              </a:rPr>
              <a:t>CAMPAIGN?</a:t>
            </a:r>
            <a:endParaRPr lang="en-US" sz="6000" b="1" dirty="0">
              <a:solidFill>
                <a:srgbClr val="AF0823"/>
              </a:solidFill>
            </a:endParaRPr>
          </a:p>
        </p:txBody>
      </p:sp>
      <p:sp>
        <p:nvSpPr>
          <p:cNvPr id="3" name="Slide Number Placeholder 2"/>
          <p:cNvSpPr>
            <a:spLocks noGrp="1"/>
          </p:cNvSpPr>
          <p:nvPr>
            <p:ph type="sldNum" sz="quarter" idx="12"/>
          </p:nvPr>
        </p:nvSpPr>
        <p:spPr/>
        <p:txBody>
          <a:bodyPr/>
          <a:lstStyle/>
          <a:p>
            <a:fld id="{7E9115C6-19F6-9349-8465-A67BF0BF5A90}" type="slidenum">
              <a:rPr lang="en-US" smtClean="0"/>
              <a:t>1</a:t>
            </a:fld>
            <a:endParaRPr lang="en-US" dirty="0"/>
          </a:p>
        </p:txBody>
      </p:sp>
    </p:spTree>
    <p:extLst>
      <p:ext uri="{BB962C8B-B14F-4D97-AF65-F5344CB8AC3E}">
        <p14:creationId xmlns:p14="http://schemas.microsoft.com/office/powerpoint/2010/main" val="41388858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10</a:t>
            </a:fld>
            <a:endParaRPr lang="en-US"/>
          </a:p>
        </p:txBody>
      </p:sp>
      <p:sp>
        <p:nvSpPr>
          <p:cNvPr id="6" name="Content Placeholder 2"/>
          <p:cNvSpPr>
            <a:spLocks noGrp="1"/>
          </p:cNvSpPr>
          <p:nvPr>
            <p:ph idx="1"/>
          </p:nvPr>
        </p:nvSpPr>
        <p:spPr>
          <a:xfrm>
            <a:off x="457200" y="657733"/>
            <a:ext cx="8229600" cy="5550027"/>
          </a:xfrm>
        </p:spPr>
        <p:txBody>
          <a:bodyPr>
            <a:normAutofit fontScale="85000" lnSpcReduction="10000"/>
          </a:bodyPr>
          <a:lstStyle/>
          <a:p>
            <a:pPr marL="0" indent="0" algn="just">
              <a:buNone/>
            </a:pPr>
            <a:r>
              <a:rPr lang="en-US" sz="2800" dirty="0" smtClean="0"/>
              <a:t>People react differently to the same message. Identifying the target group is essential to make the best use of resources to build an effective campaign. </a:t>
            </a:r>
          </a:p>
          <a:p>
            <a:pPr marL="0" indent="0" algn="just">
              <a:buNone/>
            </a:pPr>
            <a:endParaRPr lang="en-US" sz="2800" dirty="0" smtClean="0"/>
          </a:p>
          <a:p>
            <a:pPr marL="0" indent="0" algn="just">
              <a:buNone/>
            </a:pPr>
            <a:r>
              <a:rPr lang="en-US" sz="2800" dirty="0" smtClean="0"/>
              <a:t>Each </a:t>
            </a:r>
            <a:r>
              <a:rPr lang="en-US" sz="2800" dirty="0"/>
              <a:t>target group may share routines, interests or other experiences that distinguish them from the rest</a:t>
            </a:r>
            <a:r>
              <a:rPr lang="en-US" sz="2800" dirty="0" smtClean="0"/>
              <a:t>.</a:t>
            </a:r>
          </a:p>
          <a:p>
            <a:pPr marL="0" indent="0" algn="just">
              <a:buNone/>
            </a:pPr>
            <a:endParaRPr lang="en-US" sz="2800" dirty="0" smtClean="0"/>
          </a:p>
          <a:p>
            <a:pPr marL="0" indent="0" algn="just">
              <a:buNone/>
            </a:pPr>
            <a:r>
              <a:rPr lang="en-US" sz="2800" dirty="0" smtClean="0"/>
              <a:t>KMOP analyzed those characteristics to convey a core message</a:t>
            </a:r>
            <a:r>
              <a:rPr lang="en-US" sz="2800" dirty="0"/>
              <a:t> </a:t>
            </a:r>
            <a:r>
              <a:rPr lang="en-US" sz="2800" dirty="0" smtClean="0"/>
              <a:t>– living without bullying – directed to different target groups through different strategies.</a:t>
            </a:r>
          </a:p>
          <a:p>
            <a:pPr marL="0" indent="0" algn="just">
              <a:buNone/>
            </a:pPr>
            <a:endParaRPr lang="en-US" sz="2800" dirty="0"/>
          </a:p>
          <a:p>
            <a:pPr marL="0" indent="0" algn="just">
              <a:buNone/>
            </a:pPr>
            <a:r>
              <a:rPr lang="en-US" sz="2800" dirty="0" smtClean="0"/>
              <a:t>Adapting the same content to different formats (text, chart, video, </a:t>
            </a:r>
            <a:r>
              <a:rPr lang="en-US" sz="2800" dirty="0" err="1" smtClean="0"/>
              <a:t>infographic</a:t>
            </a:r>
            <a:r>
              <a:rPr lang="en-US" sz="2800" dirty="0" smtClean="0"/>
              <a:t>…) to make use of different platforms is essential to reach the target groups.</a:t>
            </a:r>
            <a:endParaRPr lang="en-US" sz="2800" dirty="0" smtClean="0">
              <a:solidFill>
                <a:srgbClr val="FF0000"/>
              </a:solidFill>
            </a:endParaRPr>
          </a:p>
        </p:txBody>
      </p:sp>
    </p:spTree>
    <p:extLst>
      <p:ext uri="{BB962C8B-B14F-4D97-AF65-F5344CB8AC3E}">
        <p14:creationId xmlns:p14="http://schemas.microsoft.com/office/powerpoint/2010/main" val="9771291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8764"/>
            <a:ext cx="8229600" cy="3158149"/>
          </a:xfrm>
        </p:spPr>
        <p:txBody>
          <a:bodyPr>
            <a:normAutofit fontScale="62500" lnSpcReduction="20000"/>
          </a:bodyPr>
          <a:lstStyle/>
          <a:p>
            <a:pPr marL="0" indent="0" algn="just">
              <a:buNone/>
            </a:pPr>
            <a:r>
              <a:rPr lang="en-US" dirty="0" smtClean="0">
                <a:solidFill>
                  <a:srgbClr val="000000"/>
                </a:solidFill>
              </a:rPr>
              <a:t>A campaign does not have to be directed to everyone. Attempting it is unreasonable and a likely waste of resources.</a:t>
            </a:r>
          </a:p>
          <a:p>
            <a:pPr marL="0" indent="0" algn="just">
              <a:buNone/>
            </a:pPr>
            <a:endParaRPr lang="en-US" dirty="0">
              <a:solidFill>
                <a:srgbClr val="000000"/>
              </a:solidFill>
            </a:endParaRPr>
          </a:p>
          <a:p>
            <a:pPr marL="0" indent="0" algn="just">
              <a:buNone/>
            </a:pPr>
            <a:r>
              <a:rPr lang="en-US" dirty="0" err="1" smtClean="0">
                <a:solidFill>
                  <a:srgbClr val="000000"/>
                </a:solidFill>
              </a:rPr>
              <a:t>Imappy</a:t>
            </a:r>
            <a:r>
              <a:rPr lang="en-US" dirty="0" smtClean="0">
                <a:solidFill>
                  <a:srgbClr val="000000"/>
                </a:solidFill>
              </a:rPr>
              <a:t> is an app in development for young refugees living in Europe. This project aims to provide social and basic information about their asylum countries.</a:t>
            </a:r>
          </a:p>
          <a:p>
            <a:pPr marL="0" indent="0">
              <a:buNone/>
            </a:pPr>
            <a:endParaRPr lang="en-US" dirty="0">
              <a:solidFill>
                <a:srgbClr val="000000"/>
              </a:solidFill>
            </a:endParaRPr>
          </a:p>
          <a:p>
            <a:pPr marL="0" indent="0">
              <a:buNone/>
            </a:pPr>
            <a:r>
              <a:rPr lang="en-US" dirty="0" smtClean="0">
                <a:solidFill>
                  <a:srgbClr val="000000"/>
                </a:solidFill>
              </a:rPr>
              <a:t>Refugees in Europe often depend on smartphones to navigate and to request assistance, so an app is an effective way of reaching this target group.</a:t>
            </a:r>
          </a:p>
        </p:txBody>
      </p:sp>
      <p:sp>
        <p:nvSpPr>
          <p:cNvPr id="4" name="Slide Number Placeholder 3"/>
          <p:cNvSpPr>
            <a:spLocks noGrp="1"/>
          </p:cNvSpPr>
          <p:nvPr>
            <p:ph type="sldNum" sz="quarter" idx="12"/>
          </p:nvPr>
        </p:nvSpPr>
        <p:spPr/>
        <p:txBody>
          <a:bodyPr/>
          <a:lstStyle/>
          <a:p>
            <a:fld id="{7E9115C6-19F6-9349-8465-A67BF0BF5A90}" type="slidenum">
              <a:rPr lang="en-US" smtClean="0"/>
              <a:t>11</a:t>
            </a:fld>
            <a:endParaRPr lang="en-US"/>
          </a:p>
        </p:txBody>
      </p:sp>
      <p:pic>
        <p:nvPicPr>
          <p:cNvPr id="5" name="Picture 4" descr="Captura de pantalla 2019-01-22 a las 14.14.35.pn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9485" b="89981" l="9939" r="89950">
                        <a14:foregroundMark x1="48967" y1="83969" x2="48967" y2="83969"/>
                        <a14:foregroundMark x1="27359" y1="57729" x2="27359" y2="57729"/>
                        <a14:foregroundMark x1="28587" y1="59160" x2="28587" y2="59160"/>
                        <a14:foregroundMark x1="26019" y1="55725" x2="26019" y2="55725"/>
                        <a14:foregroundMark x1="26745" y1="56775" x2="26745" y2="56775"/>
                        <a14:foregroundMark x1="30151" y1="61260" x2="30151" y2="61260"/>
                        <a14:foregroundMark x1="29481" y1="60305" x2="29481" y2="60305"/>
                        <a14:foregroundMark x1="27862" y1="58302" x2="27862" y2="58302"/>
                      </a14:backgroundRemoval>
                    </a14:imgEffect>
                    <a14:imgEffect>
                      <a14:brightnessContrast contrast="40000"/>
                    </a14:imgEffect>
                  </a14:imgLayer>
                </a14:imgProps>
              </a:ext>
              <a:ext uri="{28A0092B-C50C-407E-A947-70E740481C1C}">
                <a14:useLocalDpi xmlns:a14="http://schemas.microsoft.com/office/drawing/2010/main"/>
              </a:ext>
            </a:extLst>
          </a:blip>
          <a:srcRect l="19556" t="30951" r="34889" b="12653"/>
          <a:stretch/>
        </p:blipFill>
        <p:spPr>
          <a:xfrm>
            <a:off x="691740" y="3417217"/>
            <a:ext cx="3296012" cy="2387600"/>
          </a:xfrm>
          <a:prstGeom prst="rect">
            <a:avLst/>
          </a:prstGeom>
          <a:effectLst>
            <a:glow rad="63500">
              <a:schemeClr val="bg1">
                <a:alpha val="50000"/>
              </a:schemeClr>
            </a:glow>
            <a:softEdge rad="38100"/>
          </a:effectLst>
        </p:spPr>
      </p:pic>
      <p:sp>
        <p:nvSpPr>
          <p:cNvPr id="2" name="Rectangle 1"/>
          <p:cNvSpPr/>
          <p:nvPr/>
        </p:nvSpPr>
        <p:spPr>
          <a:xfrm>
            <a:off x="4320402" y="3298643"/>
            <a:ext cx="4366398" cy="2246769"/>
          </a:xfrm>
          <a:prstGeom prst="rect">
            <a:avLst/>
          </a:prstGeom>
        </p:spPr>
        <p:txBody>
          <a:bodyPr wrap="square">
            <a:spAutoFit/>
          </a:bodyPr>
          <a:lstStyle/>
          <a:p>
            <a:pPr algn="just"/>
            <a:r>
              <a:rPr lang="en-US" sz="2000" dirty="0" smtClean="0">
                <a:solidFill>
                  <a:srgbClr val="000000"/>
                </a:solidFill>
                <a:latin typeface="Avenir Heavy"/>
                <a:cs typeface="Avenir Heavy"/>
              </a:rPr>
              <a:t>The information and support provided by the app is specifically designed to meet the needs and expectations of refugees – including </a:t>
            </a:r>
            <a:r>
              <a:rPr lang="en-US" sz="2000" dirty="0">
                <a:solidFill>
                  <a:srgbClr val="000000"/>
                </a:solidFill>
                <a:latin typeface="Avenir Heavy"/>
                <a:cs typeface="Avenir Heavy"/>
              </a:rPr>
              <a:t>Arabic </a:t>
            </a:r>
            <a:r>
              <a:rPr lang="en-US" sz="2000" dirty="0" smtClean="0">
                <a:solidFill>
                  <a:srgbClr val="000000"/>
                </a:solidFill>
                <a:latin typeface="Avenir Heavy"/>
                <a:cs typeface="Avenir Heavy"/>
              </a:rPr>
              <a:t>translations – as a unified target group allows more detailed approaches.</a:t>
            </a:r>
            <a:endParaRPr lang="en-US" sz="2000" dirty="0">
              <a:solidFill>
                <a:srgbClr val="000000"/>
              </a:solidFill>
              <a:latin typeface="Avenir Heavy"/>
              <a:cs typeface="Avenir Heavy"/>
            </a:endParaRPr>
          </a:p>
        </p:txBody>
      </p:sp>
      <p:sp>
        <p:nvSpPr>
          <p:cNvPr id="7" name="TextBox 6"/>
          <p:cNvSpPr txBox="1"/>
          <p:nvPr/>
        </p:nvSpPr>
        <p:spPr>
          <a:xfrm>
            <a:off x="1248028" y="5739123"/>
            <a:ext cx="2169668" cy="338554"/>
          </a:xfrm>
          <a:prstGeom prst="rect">
            <a:avLst/>
          </a:prstGeom>
          <a:noFill/>
        </p:spPr>
        <p:txBody>
          <a:bodyPr wrap="square" rtlCol="0">
            <a:spAutoFit/>
          </a:bodyPr>
          <a:lstStyle/>
          <a:p>
            <a:pPr algn="ctr"/>
            <a:r>
              <a:rPr lang="en-US" sz="800" dirty="0" smtClean="0">
                <a:latin typeface="Avenir Heavy"/>
                <a:cs typeface="Avenir Heavy"/>
              </a:rPr>
              <a:t>Source: </a:t>
            </a:r>
            <a:r>
              <a:rPr lang="pl-PL" sz="800" dirty="0">
                <a:solidFill>
                  <a:srgbClr val="FF0000"/>
                </a:solidFill>
                <a:hlinkClick r:id="rId5"/>
              </a:rPr>
              <a:t>https://www.imappy.org/</a:t>
            </a:r>
            <a:endParaRPr lang="pl-PL" sz="800" dirty="0">
              <a:solidFill>
                <a:srgbClr val="FF0000"/>
              </a:solidFill>
            </a:endParaRPr>
          </a:p>
          <a:p>
            <a:endParaRPr lang="pl-PL" sz="800" dirty="0"/>
          </a:p>
        </p:txBody>
      </p:sp>
    </p:spTree>
    <p:extLst>
      <p:ext uri="{BB962C8B-B14F-4D97-AF65-F5344CB8AC3E}">
        <p14:creationId xmlns:p14="http://schemas.microsoft.com/office/powerpoint/2010/main" val="20333052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12</a:t>
            </a:fld>
            <a:endParaRPr lang="en-US"/>
          </a:p>
        </p:txBody>
      </p:sp>
      <p:sp>
        <p:nvSpPr>
          <p:cNvPr id="5" name="Title 1"/>
          <p:cNvSpPr>
            <a:spLocks noGrp="1"/>
          </p:cNvSpPr>
          <p:nvPr>
            <p:ph type="title"/>
          </p:nvPr>
        </p:nvSpPr>
        <p:spPr>
          <a:xfrm>
            <a:off x="457200" y="274637"/>
            <a:ext cx="8229600" cy="1936229"/>
          </a:xfrm>
        </p:spPr>
        <p:txBody>
          <a:bodyPr>
            <a:normAutofit fontScale="90000"/>
          </a:bodyPr>
          <a:lstStyle/>
          <a:p>
            <a:pPr>
              <a:lnSpc>
                <a:spcPct val="150000"/>
              </a:lnSpc>
            </a:pPr>
            <a:r>
              <a:rPr lang="en-US" dirty="0"/>
              <a:t>3</a:t>
            </a:r>
            <a:r>
              <a:rPr lang="en-US" dirty="0" smtClean="0"/>
              <a:t>. IDENTIFYING THE STYLE: </a:t>
            </a:r>
            <a:r>
              <a:rPr lang="en-US" sz="3600" dirty="0" smtClean="0"/>
              <a:t>FROM INSTITUTIONAL TO PERIPHERAL</a:t>
            </a:r>
            <a:endParaRPr lang="en-US" sz="3600" dirty="0"/>
          </a:p>
        </p:txBody>
      </p:sp>
      <p:pic>
        <p:nvPicPr>
          <p:cNvPr id="2" name="Picture 1" descr="Captura de pantalla 2019-01-21 a las 12.53.09.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2441" y="2993339"/>
            <a:ext cx="4579119" cy="2520000"/>
          </a:xfrm>
          <a:prstGeom prst="rect">
            <a:avLst/>
          </a:prstGeom>
        </p:spPr>
      </p:pic>
      <p:sp>
        <p:nvSpPr>
          <p:cNvPr id="7" name="Content Placeholder 2"/>
          <p:cNvSpPr txBox="1">
            <a:spLocks/>
          </p:cNvSpPr>
          <p:nvPr/>
        </p:nvSpPr>
        <p:spPr>
          <a:xfrm>
            <a:off x="457200" y="5597206"/>
            <a:ext cx="8229600" cy="6498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2000" dirty="0">
                <a:solidFill>
                  <a:srgbClr val="FF0000"/>
                </a:solidFill>
                <a:hlinkClick r:id="rId3"/>
              </a:rPr>
              <a:t>https://www.youtube.com/watch?v=</a:t>
            </a:r>
            <a:r>
              <a:rPr lang="nl-NL" sz="2000" dirty="0" smtClean="0">
                <a:solidFill>
                  <a:srgbClr val="FF0000"/>
                </a:solidFill>
                <a:hlinkClick r:id="rId3"/>
              </a:rPr>
              <a:t>NgZ5c5cRn7Y</a:t>
            </a:r>
            <a:endParaRPr lang="en-US" sz="2800" dirty="0">
              <a:solidFill>
                <a:srgbClr val="FF0000"/>
              </a:solidFill>
            </a:endParaRPr>
          </a:p>
        </p:txBody>
      </p:sp>
      <p:sp>
        <p:nvSpPr>
          <p:cNvPr id="8" name="Content Placeholder 2"/>
          <p:cNvSpPr>
            <a:spLocks noGrp="1"/>
          </p:cNvSpPr>
          <p:nvPr>
            <p:ph idx="1"/>
          </p:nvPr>
        </p:nvSpPr>
        <p:spPr>
          <a:xfrm>
            <a:off x="457200" y="2344862"/>
            <a:ext cx="8229600" cy="643985"/>
          </a:xfrm>
        </p:spPr>
        <p:txBody>
          <a:bodyPr>
            <a:normAutofit fontScale="77500" lnSpcReduction="20000"/>
          </a:bodyPr>
          <a:lstStyle/>
          <a:p>
            <a:pPr marL="0" indent="0" algn="ctr">
              <a:buNone/>
            </a:pPr>
            <a:r>
              <a:rPr lang="en-GB" sz="2800" b="1" dirty="0" smtClean="0">
                <a:solidFill>
                  <a:srgbClr val="AF0823"/>
                </a:solidFill>
              </a:rPr>
              <a:t>“Understanding the refugee crisis” – Amnesty International – France</a:t>
            </a:r>
            <a:endParaRPr lang="en-GB" sz="2800" b="1" dirty="0">
              <a:solidFill>
                <a:srgbClr val="AF0823"/>
              </a:solidFill>
            </a:endParaRPr>
          </a:p>
        </p:txBody>
      </p:sp>
    </p:spTree>
    <p:extLst>
      <p:ext uri="{BB962C8B-B14F-4D97-AF65-F5344CB8AC3E}">
        <p14:creationId xmlns:p14="http://schemas.microsoft.com/office/powerpoint/2010/main" val="31873952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13</a:t>
            </a:fld>
            <a:endParaRPr lang="en-US"/>
          </a:p>
        </p:txBody>
      </p:sp>
      <p:sp>
        <p:nvSpPr>
          <p:cNvPr id="7" name="Content Placeholder 2"/>
          <p:cNvSpPr txBox="1">
            <a:spLocks/>
          </p:cNvSpPr>
          <p:nvPr/>
        </p:nvSpPr>
        <p:spPr>
          <a:xfrm>
            <a:off x="457200" y="570931"/>
            <a:ext cx="8229600" cy="264969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2400" dirty="0" smtClean="0"/>
              <a:t>Amnesty International often uses animations and colours to approach serious subjects, such as death penalty, human rights, refugees and war. This strategy increases the reach of their campaigns, making their campaigns flexible and suitable for unconventional circumstances.</a:t>
            </a:r>
          </a:p>
          <a:p>
            <a:pPr marL="0" indent="0" algn="just">
              <a:buNone/>
            </a:pPr>
            <a:endParaRPr lang="en-GB" sz="2400" dirty="0" smtClean="0"/>
          </a:p>
          <a:p>
            <a:pPr marL="0" indent="0" algn="just">
              <a:buNone/>
            </a:pPr>
            <a:r>
              <a:rPr lang="en-GB" sz="2400" dirty="0"/>
              <a:t>Providing a distinctive personality to a campaign is key to make it stand out from the rest</a:t>
            </a:r>
            <a:r>
              <a:rPr lang="en-GB" sz="2400" dirty="0" smtClean="0"/>
              <a:t>.</a:t>
            </a:r>
          </a:p>
        </p:txBody>
      </p:sp>
      <p:pic>
        <p:nvPicPr>
          <p:cNvPr id="10" name="Picture 9" descr="2ade6b0c6c09e4e4eceb266da515d483a90ddc2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2957" y="3359332"/>
            <a:ext cx="3485483" cy="2481838"/>
          </a:xfrm>
          <a:prstGeom prst="rect">
            <a:avLst/>
          </a:prstGeom>
        </p:spPr>
      </p:pic>
      <p:sp>
        <p:nvSpPr>
          <p:cNvPr id="14" name="TextBox 13"/>
          <p:cNvSpPr txBox="1"/>
          <p:nvPr/>
        </p:nvSpPr>
        <p:spPr>
          <a:xfrm>
            <a:off x="4819346" y="3810317"/>
            <a:ext cx="3005004" cy="1323439"/>
          </a:xfrm>
          <a:prstGeom prst="rect">
            <a:avLst/>
          </a:prstGeom>
          <a:noFill/>
        </p:spPr>
        <p:txBody>
          <a:bodyPr wrap="square" rtlCol="0">
            <a:spAutoFit/>
          </a:bodyPr>
          <a:lstStyle/>
          <a:p>
            <a:r>
              <a:rPr lang="en-US" sz="2000" i="1" dirty="0" smtClean="0">
                <a:latin typeface="Avenir Heavy"/>
                <a:cs typeface="Avenir Heavy"/>
              </a:rPr>
              <a:t>“I am Hussein. </a:t>
            </a:r>
          </a:p>
          <a:p>
            <a:r>
              <a:rPr lang="en-US" sz="2000" i="1" dirty="0" smtClean="0">
                <a:latin typeface="Avenir Heavy"/>
                <a:cs typeface="Avenir Heavy"/>
              </a:rPr>
              <a:t>I am an actor. </a:t>
            </a:r>
          </a:p>
          <a:p>
            <a:r>
              <a:rPr lang="en-US" sz="2000" i="1" dirty="0" smtClean="0">
                <a:latin typeface="Avenir Heavy"/>
                <a:cs typeface="Avenir Heavy"/>
              </a:rPr>
              <a:t>I am a reader of novels. </a:t>
            </a:r>
          </a:p>
          <a:p>
            <a:r>
              <a:rPr lang="en-US" sz="2000" i="1" dirty="0" smtClean="0">
                <a:solidFill>
                  <a:srgbClr val="AF0823"/>
                </a:solidFill>
                <a:latin typeface="Avenir Heavy"/>
                <a:cs typeface="Avenir Heavy"/>
              </a:rPr>
              <a:t>I am a refugee</a:t>
            </a:r>
            <a:r>
              <a:rPr lang="en-US" sz="2000" i="1" dirty="0" smtClean="0">
                <a:latin typeface="Avenir Heavy"/>
                <a:cs typeface="Avenir Heavy"/>
              </a:rPr>
              <a:t>”</a:t>
            </a:r>
            <a:endParaRPr lang="en-US" sz="2000" i="1" dirty="0">
              <a:latin typeface="Avenir Heavy"/>
              <a:cs typeface="Avenir Heavy"/>
            </a:endParaRPr>
          </a:p>
        </p:txBody>
      </p:sp>
      <p:sp>
        <p:nvSpPr>
          <p:cNvPr id="6" name="TextBox 5"/>
          <p:cNvSpPr txBox="1"/>
          <p:nvPr/>
        </p:nvSpPr>
        <p:spPr>
          <a:xfrm>
            <a:off x="810125" y="5841170"/>
            <a:ext cx="3667452" cy="338554"/>
          </a:xfrm>
          <a:prstGeom prst="rect">
            <a:avLst/>
          </a:prstGeom>
          <a:noFill/>
        </p:spPr>
        <p:txBody>
          <a:bodyPr wrap="square" rtlCol="0">
            <a:spAutoFit/>
          </a:bodyPr>
          <a:lstStyle/>
          <a:p>
            <a:r>
              <a:rPr lang="en-US" sz="800" dirty="0" smtClean="0">
                <a:latin typeface="Avenir Heavy"/>
                <a:cs typeface="Avenir Heavy"/>
              </a:rPr>
              <a:t>Source: </a:t>
            </a:r>
            <a:r>
              <a:rPr lang="pl-PL" sz="800" dirty="0">
                <a:latin typeface="Avenir Heavy"/>
                <a:cs typeface="Avenir Heavy"/>
                <a:hlinkClick r:id="rId4"/>
              </a:rPr>
              <a:t>https://www.amnesty.org/en/latest/news/2015/03/i-define-me</a:t>
            </a:r>
            <a:r>
              <a:rPr lang="pl-PL" sz="800" dirty="0" smtClean="0">
                <a:latin typeface="Avenir Heavy"/>
                <a:cs typeface="Avenir Heavy"/>
                <a:hlinkClick r:id="rId4"/>
              </a:rPr>
              <a:t>/</a:t>
            </a:r>
            <a:endParaRPr lang="en-US" sz="800" dirty="0">
              <a:latin typeface="Avenir Heavy"/>
              <a:cs typeface="Avenir Heavy"/>
            </a:endParaRPr>
          </a:p>
          <a:p>
            <a:endParaRPr lang="pl-PL" sz="800" dirty="0"/>
          </a:p>
        </p:txBody>
      </p:sp>
    </p:spTree>
    <p:extLst>
      <p:ext uri="{BB962C8B-B14F-4D97-AF65-F5344CB8AC3E}">
        <p14:creationId xmlns:p14="http://schemas.microsoft.com/office/powerpoint/2010/main" val="29866542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36229"/>
          </a:xfrm>
        </p:spPr>
        <p:txBody>
          <a:bodyPr>
            <a:normAutofit fontScale="90000"/>
          </a:bodyPr>
          <a:lstStyle/>
          <a:p>
            <a:pPr>
              <a:lnSpc>
                <a:spcPct val="150000"/>
              </a:lnSpc>
            </a:pPr>
            <a:r>
              <a:rPr lang="en-US" dirty="0" smtClean="0"/>
              <a:t>4. ON AND OFFLINE CHANNELS OF COMMUNICATION</a:t>
            </a:r>
            <a:endParaRPr lang="en-US" dirty="0"/>
          </a:p>
        </p:txBody>
      </p:sp>
      <p:sp>
        <p:nvSpPr>
          <p:cNvPr id="3" name="Content Placeholder 2"/>
          <p:cNvSpPr>
            <a:spLocks noGrp="1"/>
          </p:cNvSpPr>
          <p:nvPr>
            <p:ph idx="1"/>
          </p:nvPr>
        </p:nvSpPr>
        <p:spPr>
          <a:xfrm>
            <a:off x="457200" y="2383347"/>
            <a:ext cx="8229600" cy="618332"/>
          </a:xfrm>
        </p:spPr>
        <p:txBody>
          <a:bodyPr>
            <a:normAutofit fontScale="70000" lnSpcReduction="20000"/>
          </a:bodyPr>
          <a:lstStyle/>
          <a:p>
            <a:pPr marL="0" indent="0" algn="ctr">
              <a:buNone/>
            </a:pPr>
            <a:r>
              <a:rPr lang="en-US" sz="2800" b="1" dirty="0" smtClean="0">
                <a:solidFill>
                  <a:srgbClr val="AF0823"/>
                </a:solidFill>
              </a:rPr>
              <a:t>“Support </a:t>
            </a:r>
            <a:r>
              <a:rPr lang="en-US" sz="2800" b="1" dirty="0">
                <a:solidFill>
                  <a:srgbClr val="AF0823"/>
                </a:solidFill>
              </a:rPr>
              <a:t>S</a:t>
            </a:r>
            <a:r>
              <a:rPr lang="en-US" sz="2800" b="1" dirty="0" smtClean="0">
                <a:solidFill>
                  <a:srgbClr val="AF0823"/>
                </a:solidFill>
              </a:rPr>
              <a:t>urvivors” campaign – Office of Equal Opportunities Ombudsperson - Lithuania</a:t>
            </a:r>
            <a:endParaRPr lang="en-US" sz="2800" b="1" dirty="0">
              <a:solidFill>
                <a:srgbClr val="AF0823"/>
              </a:solidFill>
            </a:endParaRPr>
          </a:p>
        </p:txBody>
      </p:sp>
      <p:sp>
        <p:nvSpPr>
          <p:cNvPr id="5" name="Slide Number Placeholder 4"/>
          <p:cNvSpPr>
            <a:spLocks noGrp="1"/>
          </p:cNvSpPr>
          <p:nvPr>
            <p:ph type="sldNum" sz="quarter" idx="12"/>
          </p:nvPr>
        </p:nvSpPr>
        <p:spPr/>
        <p:txBody>
          <a:bodyPr/>
          <a:lstStyle/>
          <a:p>
            <a:fld id="{7E9115C6-19F6-9349-8465-A67BF0BF5A90}" type="slidenum">
              <a:rPr lang="en-US" smtClean="0"/>
              <a:t>14</a:t>
            </a:fld>
            <a:endParaRPr lang="en-US"/>
          </a:p>
        </p:txBody>
      </p:sp>
      <p:pic>
        <p:nvPicPr>
          <p:cNvPr id="6" name="Picture 5" descr="Captura de pantalla 2019-01-21 a las 12.53.28.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17792" y="3082990"/>
            <a:ext cx="4508417" cy="2520000"/>
          </a:xfrm>
          <a:prstGeom prst="rect">
            <a:avLst/>
          </a:prstGeom>
        </p:spPr>
      </p:pic>
      <p:sp>
        <p:nvSpPr>
          <p:cNvPr id="7" name="Content Placeholder 2"/>
          <p:cNvSpPr txBox="1">
            <a:spLocks/>
          </p:cNvSpPr>
          <p:nvPr/>
        </p:nvSpPr>
        <p:spPr>
          <a:xfrm>
            <a:off x="457200" y="5597206"/>
            <a:ext cx="8229600" cy="6498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pl-PL" sz="2000" dirty="0">
                <a:solidFill>
                  <a:srgbClr val="FF0000"/>
                </a:solidFill>
                <a:hlinkClick r:id="rId3"/>
              </a:rPr>
              <a:t>https://www.youtube.com/watch?v=</a:t>
            </a:r>
            <a:r>
              <a:rPr lang="pl-PL" sz="2000" dirty="0" smtClean="0">
                <a:solidFill>
                  <a:srgbClr val="FF0000"/>
                </a:solidFill>
                <a:hlinkClick r:id="rId3"/>
              </a:rPr>
              <a:t>2KrHsqiwnQY</a:t>
            </a:r>
            <a:endParaRPr lang="pl-PL" sz="2000" dirty="0" smtClean="0">
              <a:solidFill>
                <a:srgbClr val="FF0000"/>
              </a:solidFill>
            </a:endParaRPr>
          </a:p>
        </p:txBody>
      </p:sp>
    </p:spTree>
    <p:extLst>
      <p:ext uri="{BB962C8B-B14F-4D97-AF65-F5344CB8AC3E}">
        <p14:creationId xmlns:p14="http://schemas.microsoft.com/office/powerpoint/2010/main" val="11484490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15</a:t>
            </a:fld>
            <a:endParaRPr lang="en-US"/>
          </a:p>
        </p:txBody>
      </p:sp>
      <p:sp>
        <p:nvSpPr>
          <p:cNvPr id="6" name="Content Placeholder 2"/>
          <p:cNvSpPr txBox="1">
            <a:spLocks/>
          </p:cNvSpPr>
          <p:nvPr/>
        </p:nvSpPr>
        <p:spPr>
          <a:xfrm>
            <a:off x="457200" y="510310"/>
            <a:ext cx="8229600" cy="55813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2400" dirty="0" smtClean="0">
                <a:solidFill>
                  <a:srgbClr val="000000"/>
                </a:solidFill>
              </a:rPr>
              <a:t>The </a:t>
            </a:r>
            <a:r>
              <a:rPr lang="en-US" sz="2400" dirty="0" smtClean="0">
                <a:solidFill>
                  <a:srgbClr val="AF0823"/>
                </a:solidFill>
              </a:rPr>
              <a:t>“Support Survivors” </a:t>
            </a:r>
            <a:r>
              <a:rPr lang="en-US" sz="2400" dirty="0" smtClean="0">
                <a:solidFill>
                  <a:srgbClr val="000000"/>
                </a:solidFill>
              </a:rPr>
              <a:t>campaign addresses the institutions and people that domestic violence victims rely on, such as friends, family, police officers, priests, judges and child rights protection staff, encouraging them to listen and support these victims, particularly women.</a:t>
            </a:r>
          </a:p>
          <a:p>
            <a:pPr marL="0" indent="0" algn="just">
              <a:buFont typeface="Arial"/>
              <a:buNone/>
            </a:pPr>
            <a:endParaRPr lang="en-US" sz="2400" dirty="0">
              <a:solidFill>
                <a:srgbClr val="000000"/>
              </a:solidFill>
            </a:endParaRPr>
          </a:p>
          <a:p>
            <a:pPr marL="0" indent="0" algn="just">
              <a:buNone/>
            </a:pPr>
            <a:r>
              <a:rPr lang="en-US" sz="2400" dirty="0" smtClean="0">
                <a:solidFill>
                  <a:srgbClr val="000000"/>
                </a:solidFill>
              </a:rPr>
              <a:t>Such a broad target group demands a well coordinated strategy to reach them, including on and offline channels of communication.</a:t>
            </a:r>
            <a:r>
              <a:rPr lang="en-US" sz="2400" dirty="0">
                <a:solidFill>
                  <a:srgbClr val="000000"/>
                </a:solidFill>
              </a:rPr>
              <a:t> </a:t>
            </a:r>
            <a:endParaRPr lang="en-US" sz="2400" dirty="0" smtClean="0">
              <a:solidFill>
                <a:srgbClr val="000000"/>
              </a:solidFill>
            </a:endParaRPr>
          </a:p>
          <a:p>
            <a:pPr marL="0" indent="0" algn="just">
              <a:buNone/>
            </a:pPr>
            <a:endParaRPr lang="en-US" sz="2400" dirty="0">
              <a:solidFill>
                <a:srgbClr val="000000"/>
              </a:solidFill>
            </a:endParaRPr>
          </a:p>
          <a:p>
            <a:pPr marL="0" indent="0" algn="just">
              <a:buNone/>
            </a:pPr>
            <a:r>
              <a:rPr lang="en-US" sz="2400" dirty="0" smtClean="0">
                <a:solidFill>
                  <a:srgbClr val="000000"/>
                </a:solidFill>
              </a:rPr>
              <a:t>Besides </a:t>
            </a:r>
            <a:r>
              <a:rPr lang="en-US" sz="2400" dirty="0">
                <a:solidFill>
                  <a:srgbClr val="000000"/>
                </a:solidFill>
              </a:rPr>
              <a:t>being available online, this video was </a:t>
            </a:r>
            <a:r>
              <a:rPr lang="en-US" sz="2400" dirty="0" smtClean="0">
                <a:solidFill>
                  <a:srgbClr val="000000"/>
                </a:solidFill>
              </a:rPr>
              <a:t>also broadcasted </a:t>
            </a:r>
            <a:r>
              <a:rPr lang="en-US" sz="2400" dirty="0">
                <a:solidFill>
                  <a:srgbClr val="000000"/>
                </a:solidFill>
              </a:rPr>
              <a:t>on TV, cinemas and radio</a:t>
            </a:r>
            <a:r>
              <a:rPr lang="en-US" sz="2400" dirty="0" smtClean="0">
                <a:solidFill>
                  <a:srgbClr val="000000"/>
                </a:solidFill>
              </a:rPr>
              <a:t>. Additionally, posters were distributed in different cities.</a:t>
            </a:r>
            <a:endParaRPr lang="en-US" sz="2400" dirty="0">
              <a:solidFill>
                <a:srgbClr val="000000"/>
              </a:solidFill>
            </a:endParaRPr>
          </a:p>
          <a:p>
            <a:pPr marL="0" indent="0" algn="just">
              <a:buFont typeface="Arial"/>
              <a:buNone/>
            </a:pPr>
            <a:endParaRPr lang="en-US" sz="2400" dirty="0" smtClean="0">
              <a:solidFill>
                <a:srgbClr val="000000"/>
              </a:solidFill>
            </a:endParaRPr>
          </a:p>
        </p:txBody>
      </p:sp>
    </p:spTree>
    <p:extLst>
      <p:ext uri="{BB962C8B-B14F-4D97-AF65-F5344CB8AC3E}">
        <p14:creationId xmlns:p14="http://schemas.microsoft.com/office/powerpoint/2010/main" val="28255399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16</a:t>
            </a:fld>
            <a:endParaRPr lang="en-US"/>
          </a:p>
        </p:txBody>
      </p:sp>
      <p:pic>
        <p:nvPicPr>
          <p:cNvPr id="5" name="Picture 4" descr="7b6d22d7fd6eb184fdb63c768f59c28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3641" y="2249879"/>
            <a:ext cx="5756719" cy="3240000"/>
          </a:xfrm>
          <a:prstGeom prst="rect">
            <a:avLst/>
          </a:prstGeom>
        </p:spPr>
      </p:pic>
      <p:sp>
        <p:nvSpPr>
          <p:cNvPr id="7" name="TextBox 6"/>
          <p:cNvSpPr txBox="1"/>
          <p:nvPr/>
        </p:nvSpPr>
        <p:spPr>
          <a:xfrm>
            <a:off x="1323892" y="5746487"/>
            <a:ext cx="6496216" cy="369332"/>
          </a:xfrm>
          <a:prstGeom prst="rect">
            <a:avLst/>
          </a:prstGeom>
          <a:noFill/>
        </p:spPr>
        <p:txBody>
          <a:bodyPr wrap="square" rtlCol="0">
            <a:spAutoFit/>
          </a:bodyPr>
          <a:lstStyle/>
          <a:p>
            <a:r>
              <a:rPr lang="en-US" dirty="0" smtClean="0">
                <a:solidFill>
                  <a:srgbClr val="52197E"/>
                </a:solidFill>
                <a:latin typeface="Avenir Heavy"/>
                <a:cs typeface="Avenir Heavy"/>
              </a:rPr>
              <a:t>“Difficulties are everywhere. I think you are exaggerating”</a:t>
            </a:r>
            <a:endParaRPr lang="en-US" dirty="0">
              <a:solidFill>
                <a:srgbClr val="52197E"/>
              </a:solidFill>
              <a:latin typeface="Avenir Heavy"/>
              <a:cs typeface="Avenir Heavy"/>
            </a:endParaRPr>
          </a:p>
        </p:txBody>
      </p:sp>
      <p:sp>
        <p:nvSpPr>
          <p:cNvPr id="9" name="Content Placeholder 2"/>
          <p:cNvSpPr>
            <a:spLocks noGrp="1"/>
          </p:cNvSpPr>
          <p:nvPr>
            <p:ph idx="1"/>
          </p:nvPr>
        </p:nvSpPr>
        <p:spPr>
          <a:xfrm>
            <a:off x="457200" y="577249"/>
            <a:ext cx="8229600" cy="1531522"/>
          </a:xfrm>
        </p:spPr>
        <p:txBody>
          <a:bodyPr>
            <a:normAutofit fontScale="70000" lnSpcReduction="20000"/>
          </a:bodyPr>
          <a:lstStyle/>
          <a:p>
            <a:pPr marL="0" indent="0" algn="just">
              <a:buNone/>
            </a:pPr>
            <a:r>
              <a:rPr lang="en-US" sz="2400" dirty="0" smtClean="0">
                <a:solidFill>
                  <a:srgbClr val="AF0823"/>
                </a:solidFill>
              </a:rPr>
              <a:t>“Blaming the victim means supporting the offender”</a:t>
            </a:r>
            <a:r>
              <a:rPr lang="en-US" sz="2400" dirty="0">
                <a:solidFill>
                  <a:srgbClr val="000000"/>
                </a:solidFill>
              </a:rPr>
              <a:t> </a:t>
            </a:r>
            <a:r>
              <a:rPr lang="en-US" sz="2400" dirty="0" smtClean="0">
                <a:solidFill>
                  <a:srgbClr val="000000"/>
                </a:solidFill>
              </a:rPr>
              <a:t>could be read in posters all over Lithuania. These posters included all the different characters from the video and real statements said to women victims of </a:t>
            </a:r>
            <a:r>
              <a:rPr lang="en-US" sz="2400" dirty="0">
                <a:solidFill>
                  <a:srgbClr val="000000"/>
                </a:solidFill>
              </a:rPr>
              <a:t>violence. </a:t>
            </a:r>
            <a:endParaRPr lang="en-US" sz="2400" dirty="0" smtClean="0">
              <a:solidFill>
                <a:srgbClr val="000000"/>
              </a:solidFill>
            </a:endParaRPr>
          </a:p>
          <a:p>
            <a:pPr marL="0" indent="0" algn="just">
              <a:buNone/>
            </a:pPr>
            <a:endParaRPr lang="en-US" sz="2400" dirty="0">
              <a:solidFill>
                <a:srgbClr val="000000"/>
              </a:solidFill>
            </a:endParaRPr>
          </a:p>
          <a:p>
            <a:pPr marL="0" indent="0" algn="just">
              <a:buNone/>
            </a:pPr>
            <a:r>
              <a:rPr lang="en-US" sz="2400" dirty="0" smtClean="0">
                <a:solidFill>
                  <a:srgbClr val="000000"/>
                </a:solidFill>
              </a:rPr>
              <a:t>This consistent </a:t>
            </a:r>
            <a:r>
              <a:rPr lang="en-US" sz="2400" dirty="0">
                <a:solidFill>
                  <a:srgbClr val="000000"/>
                </a:solidFill>
              </a:rPr>
              <a:t>mix of online and offline resources allows conveying the message effectively. </a:t>
            </a:r>
            <a:endParaRPr lang="en-US" sz="2400" dirty="0" smtClean="0">
              <a:solidFill>
                <a:srgbClr val="000000"/>
              </a:solidFill>
            </a:endParaRPr>
          </a:p>
          <a:p>
            <a:pPr marL="0" indent="0" algn="just">
              <a:buNone/>
            </a:pPr>
            <a:endParaRPr lang="en-US" sz="2400" dirty="0">
              <a:solidFill>
                <a:srgbClr val="000000"/>
              </a:solidFill>
            </a:endParaRPr>
          </a:p>
        </p:txBody>
      </p:sp>
      <p:sp>
        <p:nvSpPr>
          <p:cNvPr id="10" name="TextBox 9"/>
          <p:cNvSpPr txBox="1"/>
          <p:nvPr/>
        </p:nvSpPr>
        <p:spPr>
          <a:xfrm>
            <a:off x="8428773" y="3155610"/>
            <a:ext cx="184666" cy="369332"/>
          </a:xfrm>
          <a:prstGeom prst="rect">
            <a:avLst/>
          </a:prstGeom>
          <a:noFill/>
        </p:spPr>
        <p:txBody>
          <a:bodyPr wrap="none" rtlCol="0">
            <a:spAutoFit/>
          </a:bodyPr>
          <a:lstStyle/>
          <a:p>
            <a:endParaRPr lang="en-US" dirty="0"/>
          </a:p>
        </p:txBody>
      </p:sp>
      <p:sp>
        <p:nvSpPr>
          <p:cNvPr id="8" name="TextBox 7"/>
          <p:cNvSpPr txBox="1"/>
          <p:nvPr/>
        </p:nvSpPr>
        <p:spPr>
          <a:xfrm>
            <a:off x="3005123" y="5513023"/>
            <a:ext cx="3136493" cy="215444"/>
          </a:xfrm>
          <a:prstGeom prst="rect">
            <a:avLst/>
          </a:prstGeom>
          <a:noFill/>
        </p:spPr>
        <p:txBody>
          <a:bodyPr wrap="square" rtlCol="0">
            <a:spAutoFit/>
          </a:bodyPr>
          <a:lstStyle/>
          <a:p>
            <a:pPr>
              <a:defRPr/>
            </a:pPr>
            <a:r>
              <a:rPr lang="en-US" sz="800" dirty="0" smtClean="0">
                <a:latin typeface="Avenir Heavy"/>
                <a:cs typeface="Avenir Heavy"/>
              </a:rPr>
              <a:t>Source: </a:t>
            </a:r>
            <a:r>
              <a:rPr lang="en-US" sz="800" dirty="0">
                <a:hlinkClick r:id="rId4"/>
              </a:rPr>
              <a:t>https://www.visureikalas.lt/en/campaign-support-</a:t>
            </a:r>
            <a:r>
              <a:rPr lang="en-US" sz="800" dirty="0" smtClean="0">
                <a:hlinkClick r:id="rId4"/>
              </a:rPr>
              <a:t>survivors</a:t>
            </a:r>
            <a:endParaRPr lang="en-US" sz="800" dirty="0"/>
          </a:p>
        </p:txBody>
      </p:sp>
    </p:spTree>
    <p:extLst>
      <p:ext uri="{BB962C8B-B14F-4D97-AF65-F5344CB8AC3E}">
        <p14:creationId xmlns:p14="http://schemas.microsoft.com/office/powerpoint/2010/main" val="14020928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5. STRATEGY AND CALENDARS</a:t>
            </a:r>
            <a:endParaRPr lang="en-US" dirty="0"/>
          </a:p>
        </p:txBody>
      </p:sp>
      <p:sp>
        <p:nvSpPr>
          <p:cNvPr id="5" name="Slide Number Placeholder 4"/>
          <p:cNvSpPr>
            <a:spLocks noGrp="1"/>
          </p:cNvSpPr>
          <p:nvPr>
            <p:ph type="sldNum" sz="quarter" idx="12"/>
          </p:nvPr>
        </p:nvSpPr>
        <p:spPr/>
        <p:txBody>
          <a:bodyPr/>
          <a:lstStyle/>
          <a:p>
            <a:fld id="{7E9115C6-19F6-9349-8465-A67BF0BF5A90}" type="slidenum">
              <a:rPr lang="en-US" smtClean="0"/>
              <a:t>17</a:t>
            </a:fld>
            <a:endParaRPr lang="en-US"/>
          </a:p>
        </p:txBody>
      </p:sp>
      <p:sp>
        <p:nvSpPr>
          <p:cNvPr id="6" name="Content Placeholder 2"/>
          <p:cNvSpPr txBox="1">
            <a:spLocks/>
          </p:cNvSpPr>
          <p:nvPr/>
        </p:nvSpPr>
        <p:spPr>
          <a:xfrm>
            <a:off x="457200" y="1700877"/>
            <a:ext cx="8229600" cy="6439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_tradnl" sz="2800" b="1" dirty="0" smtClean="0">
                <a:solidFill>
                  <a:srgbClr val="AF0823"/>
                </a:solidFill>
              </a:rPr>
              <a:t>AWARE </a:t>
            </a:r>
            <a:r>
              <a:rPr lang="es-ES_tradnl" sz="2800" b="1" dirty="0" err="1" smtClean="0">
                <a:solidFill>
                  <a:srgbClr val="AF0823"/>
                </a:solidFill>
              </a:rPr>
              <a:t>campaign</a:t>
            </a:r>
            <a:r>
              <a:rPr lang="es-ES_tradnl" sz="2800" b="1" dirty="0" smtClean="0">
                <a:solidFill>
                  <a:srgbClr val="AF0823"/>
                </a:solidFill>
              </a:rPr>
              <a:t> </a:t>
            </a:r>
            <a:r>
              <a:rPr lang="en-US" sz="2800" b="1" dirty="0" smtClean="0">
                <a:solidFill>
                  <a:srgbClr val="AF0823"/>
                </a:solidFill>
              </a:rPr>
              <a:t>–</a:t>
            </a:r>
            <a:r>
              <a:rPr lang="es-ES_tradnl" sz="2800" b="1" dirty="0" smtClean="0">
                <a:solidFill>
                  <a:srgbClr val="AF0823"/>
                </a:solidFill>
              </a:rPr>
              <a:t> </a:t>
            </a:r>
            <a:r>
              <a:rPr lang="es-ES_tradnl" sz="2800" b="1" dirty="0" err="1" smtClean="0">
                <a:solidFill>
                  <a:srgbClr val="AF0823"/>
                </a:solidFill>
              </a:rPr>
              <a:t>Opinion</a:t>
            </a:r>
            <a:r>
              <a:rPr lang="es-ES_tradnl" sz="2800" b="1" dirty="0" smtClean="0">
                <a:solidFill>
                  <a:srgbClr val="AF0823"/>
                </a:solidFill>
              </a:rPr>
              <a:t> &amp; </a:t>
            </a:r>
            <a:r>
              <a:rPr lang="es-ES_tradnl" sz="2800" b="1" dirty="0" err="1" smtClean="0">
                <a:solidFill>
                  <a:srgbClr val="AF0823"/>
                </a:solidFill>
              </a:rPr>
              <a:t>action</a:t>
            </a:r>
            <a:r>
              <a:rPr lang="es-ES_tradnl" sz="2800" b="1" dirty="0" smtClean="0">
                <a:solidFill>
                  <a:srgbClr val="AF0823"/>
                </a:solidFill>
              </a:rPr>
              <a:t> - </a:t>
            </a:r>
            <a:r>
              <a:rPr lang="es-ES_tradnl" sz="2800" b="1" dirty="0" err="1" smtClean="0">
                <a:solidFill>
                  <a:srgbClr val="AF0823"/>
                </a:solidFill>
              </a:rPr>
              <a:t>Cyprus</a:t>
            </a:r>
            <a:endParaRPr lang="es-ES_tradnl" sz="2800" b="1" dirty="0">
              <a:solidFill>
                <a:srgbClr val="AF0823"/>
              </a:solidFill>
            </a:endParaRPr>
          </a:p>
        </p:txBody>
      </p:sp>
      <p:sp>
        <p:nvSpPr>
          <p:cNvPr id="7" name="Content Placeholder 2"/>
          <p:cNvSpPr txBox="1">
            <a:spLocks/>
          </p:cNvSpPr>
          <p:nvPr/>
        </p:nvSpPr>
        <p:spPr>
          <a:xfrm>
            <a:off x="457200" y="5597206"/>
            <a:ext cx="8229600" cy="6498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2000" dirty="0">
                <a:hlinkClick r:id="rId3"/>
              </a:rPr>
              <a:t>https://www.youtube.com/watch?v=</a:t>
            </a:r>
            <a:r>
              <a:rPr lang="nl-NL" sz="2000" dirty="0" smtClean="0">
                <a:hlinkClick r:id="rId3"/>
              </a:rPr>
              <a:t>dcee16tZkO8</a:t>
            </a:r>
            <a:endParaRPr lang="en-US" sz="2000" dirty="0"/>
          </a:p>
        </p:txBody>
      </p:sp>
      <p:pic>
        <p:nvPicPr>
          <p:cNvPr id="8" name="Picture 7" descr="Cyprus.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29669" y="2716680"/>
            <a:ext cx="4484663" cy="2520000"/>
          </a:xfrm>
          <a:prstGeom prst="rect">
            <a:avLst/>
          </a:prstGeom>
        </p:spPr>
      </p:pic>
    </p:spTree>
    <p:extLst>
      <p:ext uri="{BB962C8B-B14F-4D97-AF65-F5344CB8AC3E}">
        <p14:creationId xmlns:p14="http://schemas.microsoft.com/office/powerpoint/2010/main" val="10187137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590"/>
            <a:ext cx="8229600" cy="5593173"/>
          </a:xfrm>
        </p:spPr>
        <p:txBody>
          <a:bodyPr>
            <a:normAutofit fontScale="70000" lnSpcReduction="20000"/>
          </a:bodyPr>
          <a:lstStyle/>
          <a:p>
            <a:pPr marL="0" indent="0" algn="just">
              <a:lnSpc>
                <a:spcPct val="150000"/>
              </a:lnSpc>
              <a:buNone/>
            </a:pPr>
            <a:r>
              <a:rPr lang="en-US" dirty="0" smtClean="0">
                <a:solidFill>
                  <a:srgbClr val="000000"/>
                </a:solidFill>
              </a:rPr>
              <a:t>Creating a plan that includes short term and long term activities is essential to achieve campaign goals. Defining the best moment to implement or to promote an activity may be the difference between </a:t>
            </a:r>
            <a:r>
              <a:rPr lang="en-US" b="1" dirty="0" smtClean="0">
                <a:solidFill>
                  <a:srgbClr val="AF0823"/>
                </a:solidFill>
              </a:rPr>
              <a:t>failure and success</a:t>
            </a:r>
            <a:r>
              <a:rPr lang="en-US" b="1" dirty="0" smtClean="0">
                <a:solidFill>
                  <a:srgbClr val="000000"/>
                </a:solidFill>
              </a:rPr>
              <a:t>. </a:t>
            </a:r>
          </a:p>
          <a:p>
            <a:pPr marL="0" indent="0" algn="just">
              <a:lnSpc>
                <a:spcPct val="150000"/>
              </a:lnSpc>
              <a:buNone/>
            </a:pPr>
            <a:endParaRPr lang="en-US" dirty="0"/>
          </a:p>
          <a:p>
            <a:pPr marL="0" indent="0" algn="just">
              <a:lnSpc>
                <a:spcPct val="150000"/>
              </a:lnSpc>
              <a:buNone/>
            </a:pPr>
            <a:r>
              <a:rPr lang="en-US" dirty="0"/>
              <a:t>It is important to articulate the dissemination of all the produced </a:t>
            </a:r>
            <a:r>
              <a:rPr lang="en-US" dirty="0" smtClean="0"/>
              <a:t>work in different platforms. </a:t>
            </a:r>
            <a:r>
              <a:rPr lang="en-US" dirty="0"/>
              <a:t>Since some results are immediate and others are not, a logical and planned sequence must be followed for them to benefit each other</a:t>
            </a:r>
            <a:r>
              <a:rPr lang="en-US" dirty="0" smtClean="0"/>
              <a:t>.</a:t>
            </a:r>
          </a:p>
        </p:txBody>
      </p:sp>
      <p:sp>
        <p:nvSpPr>
          <p:cNvPr id="5" name="Slide Number Placeholder 4"/>
          <p:cNvSpPr>
            <a:spLocks noGrp="1"/>
          </p:cNvSpPr>
          <p:nvPr>
            <p:ph type="sldNum" sz="quarter" idx="12"/>
          </p:nvPr>
        </p:nvSpPr>
        <p:spPr/>
        <p:txBody>
          <a:bodyPr/>
          <a:lstStyle/>
          <a:p>
            <a:fld id="{7E9115C6-19F6-9349-8465-A67BF0BF5A90}" type="slidenum">
              <a:rPr lang="en-US" smtClean="0"/>
              <a:t>18</a:t>
            </a:fld>
            <a:endParaRPr lang="en-US"/>
          </a:p>
        </p:txBody>
      </p:sp>
    </p:spTree>
    <p:extLst>
      <p:ext uri="{BB962C8B-B14F-4D97-AF65-F5344CB8AC3E}">
        <p14:creationId xmlns:p14="http://schemas.microsoft.com/office/powerpoint/2010/main" val="4041994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2270"/>
            <a:ext cx="8229600" cy="5683894"/>
          </a:xfrm>
        </p:spPr>
        <p:txBody>
          <a:bodyPr>
            <a:normAutofit fontScale="70000" lnSpcReduction="20000"/>
          </a:bodyPr>
          <a:lstStyle/>
          <a:p>
            <a:pPr marL="0" indent="0" algn="just">
              <a:lnSpc>
                <a:spcPct val="150000"/>
              </a:lnSpc>
              <a:buNone/>
            </a:pPr>
            <a:r>
              <a:rPr lang="en-US" dirty="0" smtClean="0"/>
              <a:t>The AWARE </a:t>
            </a:r>
            <a:r>
              <a:rPr lang="en-US" dirty="0"/>
              <a:t>campaign seeks to highlight the lives of refugees, asylum seekers and migrants in </a:t>
            </a:r>
            <a:r>
              <a:rPr lang="en-US" dirty="0" smtClean="0"/>
              <a:t>Cyprus. To achieve that, a set of seminars, workshops, short films, events, festivals and TV appearances were put together.</a:t>
            </a:r>
          </a:p>
          <a:p>
            <a:pPr marL="0" indent="0" algn="just">
              <a:lnSpc>
                <a:spcPct val="150000"/>
              </a:lnSpc>
              <a:buNone/>
            </a:pPr>
            <a:endParaRPr lang="en-US" dirty="0"/>
          </a:p>
          <a:p>
            <a:pPr marL="0" indent="0" algn="just">
              <a:lnSpc>
                <a:spcPct val="150000"/>
              </a:lnSpc>
              <a:buNone/>
            </a:pPr>
            <a:r>
              <a:rPr lang="en-US" dirty="0" smtClean="0"/>
              <a:t>AWARE makes use of their TV appearances not only </a:t>
            </a:r>
            <a:r>
              <a:rPr lang="en-US" dirty="0"/>
              <a:t>to raise awareness about the situation of this </a:t>
            </a:r>
            <a:r>
              <a:rPr lang="en-US" dirty="0" smtClean="0"/>
              <a:t>group in Cyprus, but also to promote other related activities they develop. All these activities are also available on </a:t>
            </a:r>
            <a:r>
              <a:rPr lang="en-US" dirty="0"/>
              <a:t>their </a:t>
            </a:r>
            <a:r>
              <a:rPr lang="en-US" dirty="0" smtClean="0"/>
              <a:t>website, further increasing their reach.</a:t>
            </a:r>
          </a:p>
          <a:p>
            <a:pPr marL="0" indent="0" algn="just">
              <a:lnSpc>
                <a:spcPct val="150000"/>
              </a:lnSpc>
              <a:buNone/>
            </a:pPr>
            <a:endParaRPr lang="en-US" dirty="0" smtClean="0"/>
          </a:p>
          <a:p>
            <a:pPr marL="0" indent="0" algn="ctr">
              <a:lnSpc>
                <a:spcPct val="150000"/>
              </a:lnSpc>
              <a:buNone/>
            </a:pPr>
            <a:r>
              <a:rPr lang="en-US" dirty="0" smtClean="0">
                <a:solidFill>
                  <a:srgbClr val="FF0000"/>
                </a:solidFill>
                <a:hlinkClick r:id="rId3"/>
              </a:rPr>
              <a:t>http</a:t>
            </a:r>
            <a:r>
              <a:rPr lang="en-US" dirty="0">
                <a:solidFill>
                  <a:srgbClr val="FF0000"/>
                </a:solidFill>
                <a:hlinkClick r:id="rId3"/>
              </a:rPr>
              <a:t>://cyprusaware.eu/en/the-aware-activities</a:t>
            </a:r>
            <a:r>
              <a:rPr lang="en-US" dirty="0" smtClean="0">
                <a:solidFill>
                  <a:srgbClr val="FF0000"/>
                </a:solidFill>
                <a:hlinkClick r:id="rId3"/>
              </a:rPr>
              <a:t>/</a:t>
            </a:r>
            <a:endParaRPr lang="en-US" dirty="0" smtClean="0">
              <a:solidFill>
                <a:srgbClr val="FF0000"/>
              </a:solidFill>
            </a:endParaRPr>
          </a:p>
          <a:p>
            <a:pPr marL="0" indent="0" algn="just">
              <a:lnSpc>
                <a:spcPct val="150000"/>
              </a:lnSpc>
              <a:buNone/>
            </a:pPr>
            <a:endParaRPr lang="en-US" dirty="0" smtClean="0">
              <a:solidFill>
                <a:srgbClr val="FF0000"/>
              </a:solidFill>
            </a:endParaRPr>
          </a:p>
        </p:txBody>
      </p:sp>
      <p:sp>
        <p:nvSpPr>
          <p:cNvPr id="5" name="Slide Number Placeholder 4"/>
          <p:cNvSpPr>
            <a:spLocks noGrp="1"/>
          </p:cNvSpPr>
          <p:nvPr>
            <p:ph type="sldNum" sz="quarter" idx="12"/>
          </p:nvPr>
        </p:nvSpPr>
        <p:spPr/>
        <p:txBody>
          <a:bodyPr/>
          <a:lstStyle/>
          <a:p>
            <a:fld id="{7E9115C6-19F6-9349-8465-A67BF0BF5A90}" type="slidenum">
              <a:rPr lang="en-US" smtClean="0"/>
              <a:t>19</a:t>
            </a:fld>
            <a:endParaRPr lang="en-US"/>
          </a:p>
        </p:txBody>
      </p:sp>
    </p:spTree>
    <p:extLst>
      <p:ext uri="{BB962C8B-B14F-4D97-AF65-F5344CB8AC3E}">
        <p14:creationId xmlns:p14="http://schemas.microsoft.com/office/powerpoint/2010/main" val="222572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PROGRAMME</a:t>
            </a:r>
            <a:endParaRPr lang="en-US" b="1" dirty="0"/>
          </a:p>
        </p:txBody>
      </p:sp>
      <p:sp>
        <p:nvSpPr>
          <p:cNvPr id="3" name="Content Placeholder 2"/>
          <p:cNvSpPr>
            <a:spLocks noGrp="1"/>
          </p:cNvSpPr>
          <p:nvPr>
            <p:ph idx="1"/>
          </p:nvPr>
        </p:nvSpPr>
        <p:spPr>
          <a:xfrm>
            <a:off x="457199" y="1600200"/>
            <a:ext cx="8420595" cy="4525963"/>
          </a:xfrm>
        </p:spPr>
        <p:txBody>
          <a:bodyPr>
            <a:normAutofit/>
          </a:bodyPr>
          <a:lstStyle/>
          <a:p>
            <a:pPr>
              <a:lnSpc>
                <a:spcPct val="150000"/>
              </a:lnSpc>
            </a:pPr>
            <a:r>
              <a:rPr lang="en-US" sz="2300" dirty="0"/>
              <a:t>0. What is a campaign? </a:t>
            </a:r>
          </a:p>
          <a:p>
            <a:pPr>
              <a:lnSpc>
                <a:spcPct val="150000"/>
              </a:lnSpc>
            </a:pPr>
            <a:r>
              <a:rPr lang="en-US" sz="2300" dirty="0"/>
              <a:t>1. Defining message and main </a:t>
            </a:r>
            <a:r>
              <a:rPr lang="en-US" sz="2300" dirty="0" smtClean="0"/>
              <a:t>contents</a:t>
            </a:r>
          </a:p>
          <a:p>
            <a:pPr>
              <a:lnSpc>
                <a:spcPct val="150000"/>
              </a:lnSpc>
            </a:pPr>
            <a:r>
              <a:rPr lang="en-US" sz="2300" dirty="0" smtClean="0"/>
              <a:t>2. </a:t>
            </a:r>
            <a:r>
              <a:rPr lang="en-US" sz="2300" dirty="0"/>
              <a:t>Main actors and target groups</a:t>
            </a:r>
          </a:p>
          <a:p>
            <a:pPr>
              <a:lnSpc>
                <a:spcPct val="150000"/>
              </a:lnSpc>
            </a:pPr>
            <a:r>
              <a:rPr lang="en-US" sz="2300" dirty="0" smtClean="0"/>
              <a:t>3. </a:t>
            </a:r>
            <a:r>
              <a:rPr lang="en-US" sz="2300" dirty="0"/>
              <a:t>Identifying the style: from institutional to peripheral</a:t>
            </a:r>
          </a:p>
          <a:p>
            <a:pPr>
              <a:lnSpc>
                <a:spcPct val="150000"/>
              </a:lnSpc>
            </a:pPr>
            <a:r>
              <a:rPr lang="en-US" sz="2300" dirty="0" smtClean="0"/>
              <a:t>4</a:t>
            </a:r>
            <a:r>
              <a:rPr lang="en-US" sz="2300" dirty="0"/>
              <a:t>. On and offline channels of communication</a:t>
            </a:r>
          </a:p>
          <a:p>
            <a:pPr>
              <a:lnSpc>
                <a:spcPct val="150000"/>
              </a:lnSpc>
            </a:pPr>
            <a:r>
              <a:rPr lang="en-US" sz="2300" dirty="0"/>
              <a:t>5. Strategy and calendars</a:t>
            </a:r>
          </a:p>
          <a:p>
            <a:pPr>
              <a:lnSpc>
                <a:spcPct val="150000"/>
              </a:lnSpc>
            </a:pPr>
            <a:r>
              <a:rPr lang="en-US" sz="2300" dirty="0"/>
              <a:t>6. Impact and </a:t>
            </a:r>
            <a:r>
              <a:rPr lang="en-US" sz="2300" dirty="0" smtClean="0"/>
              <a:t>evaluation</a:t>
            </a:r>
          </a:p>
        </p:txBody>
      </p:sp>
      <p:sp>
        <p:nvSpPr>
          <p:cNvPr id="5" name="Slide Number Placeholder 4"/>
          <p:cNvSpPr>
            <a:spLocks noGrp="1"/>
          </p:cNvSpPr>
          <p:nvPr>
            <p:ph type="sldNum" sz="quarter" idx="12"/>
          </p:nvPr>
        </p:nvSpPr>
        <p:spPr/>
        <p:txBody>
          <a:bodyPr/>
          <a:lstStyle/>
          <a:p>
            <a:fld id="{7E9115C6-19F6-9349-8465-A67BF0BF5A90}" type="slidenum">
              <a:rPr lang="en-US" smtClean="0"/>
              <a:t>2</a:t>
            </a:fld>
            <a:endParaRPr lang="en-US"/>
          </a:p>
        </p:txBody>
      </p:sp>
    </p:spTree>
    <p:extLst>
      <p:ext uri="{BB962C8B-B14F-4D97-AF65-F5344CB8AC3E}">
        <p14:creationId xmlns:p14="http://schemas.microsoft.com/office/powerpoint/2010/main" val="36531771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a:t>6</a:t>
            </a:r>
            <a:r>
              <a:rPr lang="en-US" dirty="0" smtClean="0"/>
              <a:t>. IMPACT AND EVALUATION</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This stage does not represent the end of the campaign, but rather a chance to improve it.</a:t>
            </a:r>
          </a:p>
          <a:p>
            <a:pPr marL="0" indent="0">
              <a:buNone/>
            </a:pPr>
            <a:endParaRPr lang="en-GB" dirty="0" smtClean="0"/>
          </a:p>
          <a:p>
            <a:pPr marL="0" indent="0">
              <a:buNone/>
            </a:pPr>
            <a:r>
              <a:rPr lang="en-GB" dirty="0" smtClean="0"/>
              <a:t>What can be improved is determined by assessing the quantitative and qualitative results of the campaign.</a:t>
            </a:r>
          </a:p>
          <a:p>
            <a:pPr marL="0" indent="0">
              <a:buNone/>
            </a:pPr>
            <a:endParaRPr lang="en-GB" dirty="0" smtClean="0"/>
          </a:p>
          <a:p>
            <a:pPr marL="0" indent="0">
              <a:buNone/>
            </a:pPr>
            <a:r>
              <a:rPr lang="en-GB" dirty="0" smtClean="0"/>
              <a:t>It is a chance to </a:t>
            </a:r>
            <a:r>
              <a:rPr lang="en-GB" dirty="0" smtClean="0">
                <a:solidFill>
                  <a:srgbClr val="AF0823"/>
                </a:solidFill>
              </a:rPr>
              <a:t>change</a:t>
            </a:r>
            <a:r>
              <a:rPr lang="en-GB" dirty="0" smtClean="0"/>
              <a:t> what does not get results, to </a:t>
            </a:r>
            <a:r>
              <a:rPr lang="en-GB" dirty="0" smtClean="0">
                <a:solidFill>
                  <a:srgbClr val="AF0823"/>
                </a:solidFill>
              </a:rPr>
              <a:t>improve</a:t>
            </a:r>
            <a:r>
              <a:rPr lang="en-GB" dirty="0" smtClean="0"/>
              <a:t> what does not seem to be working as planned and to </a:t>
            </a:r>
            <a:r>
              <a:rPr lang="en-GB" dirty="0" smtClean="0">
                <a:solidFill>
                  <a:srgbClr val="AF0823"/>
                </a:solidFill>
              </a:rPr>
              <a:t>analyse</a:t>
            </a:r>
            <a:r>
              <a:rPr lang="en-GB" dirty="0" smtClean="0"/>
              <a:t> what exceeded the expectations.</a:t>
            </a:r>
          </a:p>
          <a:p>
            <a:pPr marL="0" indent="0">
              <a:buNone/>
            </a:pPr>
            <a:endParaRPr lang="en-GB" dirty="0" smtClean="0"/>
          </a:p>
          <a:p>
            <a:pPr marL="0" indent="0">
              <a:buNone/>
            </a:pPr>
            <a:r>
              <a:rPr lang="en-GB" dirty="0" smtClean="0"/>
              <a:t>Assessing the impact and evaluation requires implementing follow ups to guarantee that the campaign stays faithful to the initial plan.</a:t>
            </a:r>
          </a:p>
          <a:p>
            <a:pPr marL="0" indent="0">
              <a:buNone/>
            </a:pPr>
            <a:endParaRPr lang="en-GB" dirty="0" smtClean="0"/>
          </a:p>
          <a:p>
            <a:pPr marL="0" indent="0">
              <a:buNone/>
            </a:pPr>
            <a:r>
              <a:rPr lang="en-US" dirty="0" smtClean="0"/>
              <a:t>This stage is a </a:t>
            </a:r>
            <a:r>
              <a:rPr lang="en-US" dirty="0" smtClean="0">
                <a:solidFill>
                  <a:srgbClr val="AF0823"/>
                </a:solidFill>
              </a:rPr>
              <a:t>learning process </a:t>
            </a:r>
            <a:r>
              <a:rPr lang="en-US" dirty="0" smtClean="0"/>
              <a:t>that </a:t>
            </a:r>
            <a:r>
              <a:rPr lang="en-GB" dirty="0" smtClean="0"/>
              <a:t>requires asking questions:</a:t>
            </a:r>
          </a:p>
          <a:p>
            <a:pPr marL="0" indent="0">
              <a:buNone/>
            </a:pPr>
            <a:endParaRPr lang="en-GB" dirty="0" smtClean="0"/>
          </a:p>
          <a:p>
            <a:pPr marL="0" indent="0">
              <a:buNone/>
            </a:pPr>
            <a:endParaRPr lang="en-GB" dirty="0" smtClean="0">
              <a:solidFill>
                <a:srgbClr val="FF0000"/>
              </a:solidFill>
            </a:endParaRPr>
          </a:p>
          <a:p>
            <a:pPr marL="0" indent="0">
              <a:buNone/>
            </a:pPr>
            <a:endParaRPr lang="en-GB" dirty="0"/>
          </a:p>
        </p:txBody>
      </p:sp>
      <p:sp>
        <p:nvSpPr>
          <p:cNvPr id="5" name="Slide Number Placeholder 4"/>
          <p:cNvSpPr>
            <a:spLocks noGrp="1"/>
          </p:cNvSpPr>
          <p:nvPr>
            <p:ph type="sldNum" sz="quarter" idx="12"/>
          </p:nvPr>
        </p:nvSpPr>
        <p:spPr/>
        <p:txBody>
          <a:bodyPr/>
          <a:lstStyle/>
          <a:p>
            <a:fld id="{7E9115C6-19F6-9349-8465-A67BF0BF5A90}" type="slidenum">
              <a:rPr lang="en-US" smtClean="0"/>
              <a:t>20</a:t>
            </a:fld>
            <a:endParaRPr lang="en-US"/>
          </a:p>
        </p:txBody>
      </p:sp>
    </p:spTree>
    <p:extLst>
      <p:ext uri="{BB962C8B-B14F-4D97-AF65-F5344CB8AC3E}">
        <p14:creationId xmlns:p14="http://schemas.microsoft.com/office/powerpoint/2010/main" val="33372648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21</a:t>
            </a:fld>
            <a:endParaRPr lang="en-US"/>
          </a:p>
        </p:txBody>
      </p:sp>
      <p:sp>
        <p:nvSpPr>
          <p:cNvPr id="6" name="TextBox 5"/>
          <p:cNvSpPr txBox="1"/>
          <p:nvPr/>
        </p:nvSpPr>
        <p:spPr>
          <a:xfrm>
            <a:off x="484176" y="4195804"/>
            <a:ext cx="1831366" cy="646331"/>
          </a:xfrm>
          <a:prstGeom prst="rect">
            <a:avLst/>
          </a:prstGeom>
          <a:noFill/>
        </p:spPr>
        <p:txBody>
          <a:bodyPr wrap="square" rtlCol="0">
            <a:spAutoFit/>
          </a:bodyPr>
          <a:lstStyle/>
          <a:p>
            <a:pPr algn="ctr"/>
            <a:r>
              <a:rPr lang="en-US" dirty="0" smtClean="0">
                <a:latin typeface="Avenir Heavy"/>
                <a:cs typeface="Avenir Heavy"/>
              </a:rPr>
              <a:t>Were the goals achieved?</a:t>
            </a:r>
            <a:endParaRPr lang="en-US" dirty="0">
              <a:latin typeface="Avenir Heavy"/>
              <a:cs typeface="Avenir Heavy"/>
            </a:endParaRPr>
          </a:p>
        </p:txBody>
      </p:sp>
      <p:sp>
        <p:nvSpPr>
          <p:cNvPr id="7" name="TextBox 6"/>
          <p:cNvSpPr txBox="1"/>
          <p:nvPr/>
        </p:nvSpPr>
        <p:spPr>
          <a:xfrm>
            <a:off x="266276" y="1390137"/>
            <a:ext cx="1698809" cy="923330"/>
          </a:xfrm>
          <a:prstGeom prst="rect">
            <a:avLst/>
          </a:prstGeom>
          <a:noFill/>
        </p:spPr>
        <p:txBody>
          <a:bodyPr wrap="square" rtlCol="0">
            <a:spAutoFit/>
          </a:bodyPr>
          <a:lstStyle/>
          <a:p>
            <a:pPr algn="ctr"/>
            <a:r>
              <a:rPr lang="en-US" dirty="0" smtClean="0">
                <a:latin typeface="Avenir Heavy"/>
                <a:cs typeface="Avenir Heavy"/>
              </a:rPr>
              <a:t>Was the calendar too tight?</a:t>
            </a:r>
            <a:endParaRPr lang="en-US" dirty="0">
              <a:latin typeface="Avenir Heavy"/>
              <a:cs typeface="Avenir Heavy"/>
            </a:endParaRPr>
          </a:p>
        </p:txBody>
      </p:sp>
      <p:sp>
        <p:nvSpPr>
          <p:cNvPr id="8" name="TextBox 7"/>
          <p:cNvSpPr txBox="1"/>
          <p:nvPr/>
        </p:nvSpPr>
        <p:spPr>
          <a:xfrm>
            <a:off x="2942941" y="4011138"/>
            <a:ext cx="3523709" cy="369332"/>
          </a:xfrm>
          <a:prstGeom prst="rect">
            <a:avLst/>
          </a:prstGeom>
          <a:noFill/>
        </p:spPr>
        <p:txBody>
          <a:bodyPr wrap="square" rtlCol="0">
            <a:spAutoFit/>
          </a:bodyPr>
          <a:lstStyle/>
          <a:p>
            <a:pPr algn="ctr"/>
            <a:r>
              <a:rPr lang="en-US" dirty="0" smtClean="0">
                <a:latin typeface="Avenir Heavy"/>
                <a:cs typeface="Avenir Heavy"/>
              </a:rPr>
              <a:t>Was the strategy adequate?</a:t>
            </a:r>
            <a:endParaRPr lang="en-US" dirty="0">
              <a:latin typeface="Avenir Heavy"/>
              <a:cs typeface="Avenir Heavy"/>
            </a:endParaRPr>
          </a:p>
        </p:txBody>
      </p:sp>
      <p:sp>
        <p:nvSpPr>
          <p:cNvPr id="9" name="TextBox 8"/>
          <p:cNvSpPr txBox="1"/>
          <p:nvPr/>
        </p:nvSpPr>
        <p:spPr>
          <a:xfrm>
            <a:off x="3120316" y="1850120"/>
            <a:ext cx="2621618" cy="646331"/>
          </a:xfrm>
          <a:prstGeom prst="rect">
            <a:avLst/>
          </a:prstGeom>
          <a:noFill/>
        </p:spPr>
        <p:txBody>
          <a:bodyPr wrap="square" rtlCol="0">
            <a:spAutoFit/>
          </a:bodyPr>
          <a:lstStyle/>
          <a:p>
            <a:pPr algn="ctr"/>
            <a:r>
              <a:rPr lang="en-US" dirty="0" smtClean="0">
                <a:latin typeface="Avenir Heavy"/>
                <a:cs typeface="Avenir Heavy"/>
              </a:rPr>
              <a:t>Why weren’t the objectives reached?</a:t>
            </a:r>
            <a:endParaRPr lang="en-US" dirty="0">
              <a:latin typeface="Avenir Heavy"/>
              <a:cs typeface="Avenir Heavy"/>
            </a:endParaRPr>
          </a:p>
        </p:txBody>
      </p:sp>
      <p:sp>
        <p:nvSpPr>
          <p:cNvPr id="11" name="TextBox 10"/>
          <p:cNvSpPr txBox="1"/>
          <p:nvPr/>
        </p:nvSpPr>
        <p:spPr>
          <a:xfrm rot="302666">
            <a:off x="3965349" y="3060837"/>
            <a:ext cx="4804913" cy="646331"/>
          </a:xfrm>
          <a:prstGeom prst="rect">
            <a:avLst/>
          </a:prstGeom>
          <a:noFill/>
        </p:spPr>
        <p:txBody>
          <a:bodyPr wrap="square" rtlCol="0">
            <a:spAutoFit/>
          </a:bodyPr>
          <a:lstStyle/>
          <a:p>
            <a:pPr algn="ctr"/>
            <a:r>
              <a:rPr lang="en-US" dirty="0" smtClean="0">
                <a:latin typeface="Avenir Heavy"/>
                <a:cs typeface="Avenir Heavy"/>
              </a:rPr>
              <a:t>What campaign activity was the most successful?</a:t>
            </a:r>
            <a:endParaRPr lang="en-US" dirty="0">
              <a:latin typeface="Avenir Heavy"/>
              <a:cs typeface="Avenir Heavy"/>
            </a:endParaRPr>
          </a:p>
        </p:txBody>
      </p:sp>
      <p:sp>
        <p:nvSpPr>
          <p:cNvPr id="12" name="TextBox 11"/>
          <p:cNvSpPr txBox="1"/>
          <p:nvPr/>
        </p:nvSpPr>
        <p:spPr>
          <a:xfrm>
            <a:off x="6953417" y="4066082"/>
            <a:ext cx="1816846" cy="923330"/>
          </a:xfrm>
          <a:prstGeom prst="rect">
            <a:avLst/>
          </a:prstGeom>
          <a:noFill/>
        </p:spPr>
        <p:txBody>
          <a:bodyPr wrap="square" rtlCol="0">
            <a:spAutoFit/>
          </a:bodyPr>
          <a:lstStyle/>
          <a:p>
            <a:pPr algn="ctr"/>
            <a:r>
              <a:rPr lang="en-US" dirty="0" smtClean="0">
                <a:latin typeface="Avenir Heavy"/>
                <a:cs typeface="Avenir Heavy"/>
              </a:rPr>
              <a:t>Were the expectations realistic?</a:t>
            </a:r>
            <a:endParaRPr lang="en-US" dirty="0">
              <a:latin typeface="Avenir Heavy"/>
              <a:cs typeface="Avenir Heavy"/>
            </a:endParaRPr>
          </a:p>
        </p:txBody>
      </p:sp>
      <p:sp>
        <p:nvSpPr>
          <p:cNvPr id="13" name="TextBox 12"/>
          <p:cNvSpPr txBox="1"/>
          <p:nvPr/>
        </p:nvSpPr>
        <p:spPr>
          <a:xfrm rot="20835267">
            <a:off x="594746" y="3158009"/>
            <a:ext cx="3483501" cy="369332"/>
          </a:xfrm>
          <a:prstGeom prst="rect">
            <a:avLst/>
          </a:prstGeom>
          <a:noFill/>
        </p:spPr>
        <p:txBody>
          <a:bodyPr wrap="square" rtlCol="0">
            <a:spAutoFit/>
          </a:bodyPr>
          <a:lstStyle/>
          <a:p>
            <a:r>
              <a:rPr lang="en-US" dirty="0" smtClean="0">
                <a:latin typeface="Avenir Heavy"/>
                <a:cs typeface="Avenir Heavy"/>
              </a:rPr>
              <a:t>Why isn’t an activity working?</a:t>
            </a:r>
            <a:endParaRPr lang="en-US" dirty="0">
              <a:latin typeface="Avenir Heavy"/>
              <a:cs typeface="Avenir Heavy"/>
            </a:endParaRPr>
          </a:p>
        </p:txBody>
      </p:sp>
      <p:sp>
        <p:nvSpPr>
          <p:cNvPr id="14" name="TextBox 13"/>
          <p:cNvSpPr txBox="1"/>
          <p:nvPr/>
        </p:nvSpPr>
        <p:spPr>
          <a:xfrm rot="21326596">
            <a:off x="4431125" y="567352"/>
            <a:ext cx="2522291" cy="646331"/>
          </a:xfrm>
          <a:prstGeom prst="rect">
            <a:avLst/>
          </a:prstGeom>
          <a:noFill/>
        </p:spPr>
        <p:txBody>
          <a:bodyPr wrap="square" rtlCol="0">
            <a:spAutoFit/>
          </a:bodyPr>
          <a:lstStyle/>
          <a:p>
            <a:pPr algn="ctr"/>
            <a:r>
              <a:rPr lang="en-US" dirty="0" smtClean="0">
                <a:latin typeface="Avenir Heavy"/>
                <a:cs typeface="Avenir Heavy"/>
              </a:rPr>
              <a:t>Do the results match the predictions?</a:t>
            </a:r>
            <a:endParaRPr lang="en-US" dirty="0">
              <a:latin typeface="Avenir Heavy"/>
              <a:cs typeface="Avenir Heavy"/>
            </a:endParaRPr>
          </a:p>
        </p:txBody>
      </p:sp>
      <p:sp>
        <p:nvSpPr>
          <p:cNvPr id="30" name="Freeform 29"/>
          <p:cNvSpPr/>
          <p:nvPr/>
        </p:nvSpPr>
        <p:spPr>
          <a:xfrm rot="478460">
            <a:off x="1973449" y="1192698"/>
            <a:ext cx="669790" cy="1778000"/>
          </a:xfrm>
          <a:custGeom>
            <a:avLst/>
            <a:gdLst>
              <a:gd name="connsiteX0" fmla="*/ 295267 w 669790"/>
              <a:gd name="connsiteY0" fmla="*/ 0 h 1778000"/>
              <a:gd name="connsiteX1" fmla="*/ 304180 w 669790"/>
              <a:gd name="connsiteY1" fmla="*/ 819930 h 1778000"/>
              <a:gd name="connsiteX2" fmla="*/ 166039 w 669790"/>
              <a:gd name="connsiteY2" fmla="*/ 1042737 h 1778000"/>
              <a:gd name="connsiteX3" fmla="*/ 18987 w 669790"/>
              <a:gd name="connsiteY3" fmla="*/ 989263 h 1778000"/>
              <a:gd name="connsiteX4" fmla="*/ 10074 w 669790"/>
              <a:gd name="connsiteY4" fmla="*/ 797649 h 1778000"/>
              <a:gd name="connsiteX5" fmla="*/ 94741 w 669790"/>
              <a:gd name="connsiteY5" fmla="*/ 592667 h 1778000"/>
              <a:gd name="connsiteX6" fmla="*/ 255162 w 669790"/>
              <a:gd name="connsiteY6" fmla="*/ 508000 h 1778000"/>
              <a:gd name="connsiteX7" fmla="*/ 460145 w 669790"/>
              <a:gd name="connsiteY7" fmla="*/ 512456 h 1778000"/>
              <a:gd name="connsiteX8" fmla="*/ 602741 w 669790"/>
              <a:gd name="connsiteY8" fmla="*/ 606035 h 1778000"/>
              <a:gd name="connsiteX9" fmla="*/ 669583 w 669790"/>
              <a:gd name="connsiteY9" fmla="*/ 775369 h 1778000"/>
              <a:gd name="connsiteX10" fmla="*/ 616109 w 669790"/>
              <a:gd name="connsiteY10" fmla="*/ 1024913 h 1778000"/>
              <a:gd name="connsiteX11" fmla="*/ 428952 w 669790"/>
              <a:gd name="connsiteY11" fmla="*/ 1194246 h 1778000"/>
              <a:gd name="connsiteX12" fmla="*/ 357653 w 669790"/>
              <a:gd name="connsiteY12" fmla="*/ 1354667 h 1778000"/>
              <a:gd name="connsiteX13" fmla="*/ 348741 w 669790"/>
              <a:gd name="connsiteY13" fmla="*/ 1537369 h 1778000"/>
              <a:gd name="connsiteX14" fmla="*/ 348741 w 669790"/>
              <a:gd name="connsiteY14" fmla="*/ 1778000 h 1778000"/>
              <a:gd name="connsiteX15" fmla="*/ 348741 w 669790"/>
              <a:gd name="connsiteY15" fmla="*/ 1778000 h 1778000"/>
              <a:gd name="connsiteX16" fmla="*/ 348741 w 669790"/>
              <a:gd name="connsiteY16" fmla="*/ 1778000 h 1778000"/>
              <a:gd name="connsiteX17" fmla="*/ 348741 w 669790"/>
              <a:gd name="connsiteY17" fmla="*/ 17780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790" h="1778000">
                <a:moveTo>
                  <a:pt x="295267" y="0"/>
                </a:moveTo>
                <a:cubicBezTo>
                  <a:pt x="310492" y="323070"/>
                  <a:pt x="325718" y="646141"/>
                  <a:pt x="304180" y="819930"/>
                </a:cubicBezTo>
                <a:cubicBezTo>
                  <a:pt x="282642" y="993719"/>
                  <a:pt x="213571" y="1014515"/>
                  <a:pt x="166039" y="1042737"/>
                </a:cubicBezTo>
                <a:cubicBezTo>
                  <a:pt x="118507" y="1070959"/>
                  <a:pt x="44981" y="1030111"/>
                  <a:pt x="18987" y="989263"/>
                </a:cubicBezTo>
                <a:cubicBezTo>
                  <a:pt x="-7007" y="948415"/>
                  <a:pt x="-2552" y="863748"/>
                  <a:pt x="10074" y="797649"/>
                </a:cubicBezTo>
                <a:cubicBezTo>
                  <a:pt x="22700" y="731550"/>
                  <a:pt x="53893" y="640942"/>
                  <a:pt x="94741" y="592667"/>
                </a:cubicBezTo>
                <a:cubicBezTo>
                  <a:pt x="135589" y="544392"/>
                  <a:pt x="194261" y="521368"/>
                  <a:pt x="255162" y="508000"/>
                </a:cubicBezTo>
                <a:cubicBezTo>
                  <a:pt x="316063" y="494632"/>
                  <a:pt x="402215" y="496117"/>
                  <a:pt x="460145" y="512456"/>
                </a:cubicBezTo>
                <a:cubicBezTo>
                  <a:pt x="518075" y="528795"/>
                  <a:pt x="567835" y="562216"/>
                  <a:pt x="602741" y="606035"/>
                </a:cubicBezTo>
                <a:cubicBezTo>
                  <a:pt x="637647" y="649854"/>
                  <a:pt x="667355" y="705556"/>
                  <a:pt x="669583" y="775369"/>
                </a:cubicBezTo>
                <a:cubicBezTo>
                  <a:pt x="671811" y="845182"/>
                  <a:pt x="656214" y="955100"/>
                  <a:pt x="616109" y="1024913"/>
                </a:cubicBezTo>
                <a:cubicBezTo>
                  <a:pt x="576004" y="1094726"/>
                  <a:pt x="472028" y="1139287"/>
                  <a:pt x="428952" y="1194246"/>
                </a:cubicBezTo>
                <a:cubicBezTo>
                  <a:pt x="385876" y="1249205"/>
                  <a:pt x="371021" y="1297480"/>
                  <a:pt x="357653" y="1354667"/>
                </a:cubicBezTo>
                <a:cubicBezTo>
                  <a:pt x="344285" y="1411854"/>
                  <a:pt x="350226" y="1466814"/>
                  <a:pt x="348741" y="1537369"/>
                </a:cubicBezTo>
                <a:cubicBezTo>
                  <a:pt x="347256" y="1607925"/>
                  <a:pt x="348741" y="1778000"/>
                  <a:pt x="348741" y="1778000"/>
                </a:cubicBezTo>
                <a:lnTo>
                  <a:pt x="348741" y="1778000"/>
                </a:lnTo>
                <a:lnTo>
                  <a:pt x="348741" y="1778000"/>
                </a:lnTo>
                <a:lnTo>
                  <a:pt x="348741" y="1778000"/>
                </a:lnTo>
              </a:path>
            </a:pathLst>
          </a:custGeom>
          <a:ln w="57150" cap="rnd" cmpd="sng">
            <a:solidFill>
              <a:schemeClr val="tx1"/>
            </a:solidFill>
            <a:prstDash val="sysDash"/>
            <a:headEnd type="triangle"/>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rot="420883">
            <a:off x="961047" y="360230"/>
            <a:ext cx="3297109" cy="646331"/>
          </a:xfrm>
          <a:prstGeom prst="rect">
            <a:avLst/>
          </a:prstGeom>
          <a:noFill/>
        </p:spPr>
        <p:txBody>
          <a:bodyPr wrap="square" rtlCol="0">
            <a:spAutoFit/>
          </a:bodyPr>
          <a:lstStyle/>
          <a:p>
            <a:pPr algn="ctr"/>
            <a:r>
              <a:rPr lang="en-US" dirty="0" smtClean="0">
                <a:latin typeface="Avenir Heavy"/>
                <a:cs typeface="Avenir Heavy"/>
              </a:rPr>
              <a:t>Is it realistic to insist on it until the results appear?</a:t>
            </a:r>
            <a:endParaRPr lang="en-US" dirty="0">
              <a:latin typeface="Avenir Heavy"/>
              <a:cs typeface="Avenir Heavy"/>
            </a:endParaRPr>
          </a:p>
        </p:txBody>
      </p:sp>
      <p:sp>
        <p:nvSpPr>
          <p:cNvPr id="39" name="TextBox 38"/>
          <p:cNvSpPr txBox="1"/>
          <p:nvPr/>
        </p:nvSpPr>
        <p:spPr>
          <a:xfrm rot="1102825">
            <a:off x="430805" y="5382882"/>
            <a:ext cx="2555403" cy="369332"/>
          </a:xfrm>
          <a:prstGeom prst="rect">
            <a:avLst/>
          </a:prstGeom>
          <a:noFill/>
        </p:spPr>
        <p:txBody>
          <a:bodyPr wrap="square" rtlCol="0">
            <a:spAutoFit/>
          </a:bodyPr>
          <a:lstStyle/>
          <a:p>
            <a:r>
              <a:rPr lang="en-US" dirty="0" smtClean="0">
                <a:latin typeface="Avenir Heavy"/>
                <a:cs typeface="Avenir Heavy"/>
              </a:rPr>
              <a:t>Is it better to drop it?</a:t>
            </a:r>
            <a:endParaRPr lang="en-US" dirty="0">
              <a:latin typeface="Avenir Heavy"/>
              <a:cs typeface="Avenir Heavy"/>
            </a:endParaRPr>
          </a:p>
        </p:txBody>
      </p:sp>
      <p:sp>
        <p:nvSpPr>
          <p:cNvPr id="42" name="TextBox 41"/>
          <p:cNvSpPr txBox="1"/>
          <p:nvPr/>
        </p:nvSpPr>
        <p:spPr>
          <a:xfrm rot="2118740">
            <a:off x="6425546" y="1393071"/>
            <a:ext cx="2477402" cy="646331"/>
          </a:xfrm>
          <a:prstGeom prst="rect">
            <a:avLst/>
          </a:prstGeom>
          <a:noFill/>
        </p:spPr>
        <p:txBody>
          <a:bodyPr wrap="square" rtlCol="0">
            <a:spAutoFit/>
          </a:bodyPr>
          <a:lstStyle/>
          <a:p>
            <a:pPr algn="ctr"/>
            <a:r>
              <a:rPr lang="en-US" dirty="0" smtClean="0">
                <a:latin typeface="Avenir Heavy"/>
                <a:cs typeface="Avenir Heavy"/>
              </a:rPr>
              <a:t>How is it different from the rest?</a:t>
            </a:r>
            <a:endParaRPr lang="en-US" dirty="0">
              <a:latin typeface="Avenir Heavy"/>
              <a:cs typeface="Avenir Heavy"/>
            </a:endParaRPr>
          </a:p>
        </p:txBody>
      </p:sp>
      <p:sp>
        <p:nvSpPr>
          <p:cNvPr id="43" name="TextBox 42"/>
          <p:cNvSpPr txBox="1"/>
          <p:nvPr/>
        </p:nvSpPr>
        <p:spPr>
          <a:xfrm rot="21380976">
            <a:off x="3734457" y="5631162"/>
            <a:ext cx="5120823" cy="369332"/>
          </a:xfrm>
          <a:prstGeom prst="rect">
            <a:avLst/>
          </a:prstGeom>
          <a:noFill/>
        </p:spPr>
        <p:txBody>
          <a:bodyPr wrap="square" rtlCol="0">
            <a:spAutoFit/>
          </a:bodyPr>
          <a:lstStyle/>
          <a:p>
            <a:r>
              <a:rPr lang="en-US" dirty="0" smtClean="0">
                <a:latin typeface="Avenir Heavy"/>
                <a:cs typeface="Avenir Heavy"/>
              </a:rPr>
              <a:t>What external factors affected the campaign?</a:t>
            </a:r>
            <a:endParaRPr lang="en-US" dirty="0">
              <a:latin typeface="Avenir Heavy"/>
              <a:cs typeface="Avenir Heavy"/>
            </a:endParaRPr>
          </a:p>
        </p:txBody>
      </p:sp>
      <p:sp>
        <p:nvSpPr>
          <p:cNvPr id="44" name="TextBox 43"/>
          <p:cNvSpPr txBox="1"/>
          <p:nvPr/>
        </p:nvSpPr>
        <p:spPr>
          <a:xfrm>
            <a:off x="7312634" y="4913003"/>
            <a:ext cx="184666" cy="369332"/>
          </a:xfrm>
          <a:prstGeom prst="rect">
            <a:avLst/>
          </a:prstGeom>
          <a:noFill/>
        </p:spPr>
        <p:txBody>
          <a:bodyPr wrap="none" rtlCol="0">
            <a:spAutoFit/>
          </a:bodyPr>
          <a:lstStyle/>
          <a:p>
            <a:endParaRPr lang="en-US" dirty="0"/>
          </a:p>
        </p:txBody>
      </p:sp>
      <p:sp>
        <p:nvSpPr>
          <p:cNvPr id="45" name="TextBox 44"/>
          <p:cNvSpPr txBox="1"/>
          <p:nvPr/>
        </p:nvSpPr>
        <p:spPr>
          <a:xfrm>
            <a:off x="7800143" y="3873960"/>
            <a:ext cx="184666" cy="369332"/>
          </a:xfrm>
          <a:prstGeom prst="rect">
            <a:avLst/>
          </a:prstGeom>
          <a:noFill/>
        </p:spPr>
        <p:txBody>
          <a:bodyPr wrap="none" rtlCol="0">
            <a:spAutoFit/>
          </a:bodyPr>
          <a:lstStyle/>
          <a:p>
            <a:endParaRPr lang="en-US" dirty="0"/>
          </a:p>
        </p:txBody>
      </p:sp>
      <p:sp>
        <p:nvSpPr>
          <p:cNvPr id="46" name="Freeform 45"/>
          <p:cNvSpPr/>
          <p:nvPr/>
        </p:nvSpPr>
        <p:spPr>
          <a:xfrm rot="10371874" flipH="1">
            <a:off x="6138046" y="3808843"/>
            <a:ext cx="669790" cy="1778000"/>
          </a:xfrm>
          <a:custGeom>
            <a:avLst/>
            <a:gdLst>
              <a:gd name="connsiteX0" fmla="*/ 295267 w 669790"/>
              <a:gd name="connsiteY0" fmla="*/ 0 h 1778000"/>
              <a:gd name="connsiteX1" fmla="*/ 304180 w 669790"/>
              <a:gd name="connsiteY1" fmla="*/ 819930 h 1778000"/>
              <a:gd name="connsiteX2" fmla="*/ 166039 w 669790"/>
              <a:gd name="connsiteY2" fmla="*/ 1042737 h 1778000"/>
              <a:gd name="connsiteX3" fmla="*/ 18987 w 669790"/>
              <a:gd name="connsiteY3" fmla="*/ 989263 h 1778000"/>
              <a:gd name="connsiteX4" fmla="*/ 10074 w 669790"/>
              <a:gd name="connsiteY4" fmla="*/ 797649 h 1778000"/>
              <a:gd name="connsiteX5" fmla="*/ 94741 w 669790"/>
              <a:gd name="connsiteY5" fmla="*/ 592667 h 1778000"/>
              <a:gd name="connsiteX6" fmla="*/ 255162 w 669790"/>
              <a:gd name="connsiteY6" fmla="*/ 508000 h 1778000"/>
              <a:gd name="connsiteX7" fmla="*/ 460145 w 669790"/>
              <a:gd name="connsiteY7" fmla="*/ 512456 h 1778000"/>
              <a:gd name="connsiteX8" fmla="*/ 602741 w 669790"/>
              <a:gd name="connsiteY8" fmla="*/ 606035 h 1778000"/>
              <a:gd name="connsiteX9" fmla="*/ 669583 w 669790"/>
              <a:gd name="connsiteY9" fmla="*/ 775369 h 1778000"/>
              <a:gd name="connsiteX10" fmla="*/ 616109 w 669790"/>
              <a:gd name="connsiteY10" fmla="*/ 1024913 h 1778000"/>
              <a:gd name="connsiteX11" fmla="*/ 428952 w 669790"/>
              <a:gd name="connsiteY11" fmla="*/ 1194246 h 1778000"/>
              <a:gd name="connsiteX12" fmla="*/ 357653 w 669790"/>
              <a:gd name="connsiteY12" fmla="*/ 1354667 h 1778000"/>
              <a:gd name="connsiteX13" fmla="*/ 348741 w 669790"/>
              <a:gd name="connsiteY13" fmla="*/ 1537369 h 1778000"/>
              <a:gd name="connsiteX14" fmla="*/ 348741 w 669790"/>
              <a:gd name="connsiteY14" fmla="*/ 1778000 h 1778000"/>
              <a:gd name="connsiteX15" fmla="*/ 348741 w 669790"/>
              <a:gd name="connsiteY15" fmla="*/ 1778000 h 1778000"/>
              <a:gd name="connsiteX16" fmla="*/ 348741 w 669790"/>
              <a:gd name="connsiteY16" fmla="*/ 1778000 h 1778000"/>
              <a:gd name="connsiteX17" fmla="*/ 348741 w 669790"/>
              <a:gd name="connsiteY17" fmla="*/ 17780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790" h="1778000">
                <a:moveTo>
                  <a:pt x="295267" y="0"/>
                </a:moveTo>
                <a:cubicBezTo>
                  <a:pt x="310492" y="323070"/>
                  <a:pt x="325718" y="646141"/>
                  <a:pt x="304180" y="819930"/>
                </a:cubicBezTo>
                <a:cubicBezTo>
                  <a:pt x="282642" y="993719"/>
                  <a:pt x="213571" y="1014515"/>
                  <a:pt x="166039" y="1042737"/>
                </a:cubicBezTo>
                <a:cubicBezTo>
                  <a:pt x="118507" y="1070959"/>
                  <a:pt x="44981" y="1030111"/>
                  <a:pt x="18987" y="989263"/>
                </a:cubicBezTo>
                <a:cubicBezTo>
                  <a:pt x="-7007" y="948415"/>
                  <a:pt x="-2552" y="863748"/>
                  <a:pt x="10074" y="797649"/>
                </a:cubicBezTo>
                <a:cubicBezTo>
                  <a:pt x="22700" y="731550"/>
                  <a:pt x="53893" y="640942"/>
                  <a:pt x="94741" y="592667"/>
                </a:cubicBezTo>
                <a:cubicBezTo>
                  <a:pt x="135589" y="544392"/>
                  <a:pt x="194261" y="521368"/>
                  <a:pt x="255162" y="508000"/>
                </a:cubicBezTo>
                <a:cubicBezTo>
                  <a:pt x="316063" y="494632"/>
                  <a:pt x="402215" y="496117"/>
                  <a:pt x="460145" y="512456"/>
                </a:cubicBezTo>
                <a:cubicBezTo>
                  <a:pt x="518075" y="528795"/>
                  <a:pt x="567835" y="562216"/>
                  <a:pt x="602741" y="606035"/>
                </a:cubicBezTo>
                <a:cubicBezTo>
                  <a:pt x="637647" y="649854"/>
                  <a:pt x="667355" y="705556"/>
                  <a:pt x="669583" y="775369"/>
                </a:cubicBezTo>
                <a:cubicBezTo>
                  <a:pt x="671811" y="845182"/>
                  <a:pt x="656214" y="955100"/>
                  <a:pt x="616109" y="1024913"/>
                </a:cubicBezTo>
                <a:cubicBezTo>
                  <a:pt x="576004" y="1094726"/>
                  <a:pt x="472028" y="1139287"/>
                  <a:pt x="428952" y="1194246"/>
                </a:cubicBezTo>
                <a:cubicBezTo>
                  <a:pt x="385876" y="1249205"/>
                  <a:pt x="371021" y="1297480"/>
                  <a:pt x="357653" y="1354667"/>
                </a:cubicBezTo>
                <a:cubicBezTo>
                  <a:pt x="344285" y="1411854"/>
                  <a:pt x="350226" y="1466814"/>
                  <a:pt x="348741" y="1537369"/>
                </a:cubicBezTo>
                <a:cubicBezTo>
                  <a:pt x="347256" y="1607925"/>
                  <a:pt x="348741" y="1778000"/>
                  <a:pt x="348741" y="1778000"/>
                </a:cubicBezTo>
                <a:lnTo>
                  <a:pt x="348741" y="1778000"/>
                </a:lnTo>
                <a:lnTo>
                  <a:pt x="348741" y="1778000"/>
                </a:lnTo>
                <a:lnTo>
                  <a:pt x="348741" y="1778000"/>
                </a:lnTo>
              </a:path>
            </a:pathLst>
          </a:custGeom>
          <a:ln w="57150" cap="rnd" cmpd="sng">
            <a:solidFill>
              <a:schemeClr val="tx1"/>
            </a:solidFill>
            <a:prstDash val="sysDash"/>
            <a:headEnd type="triangle"/>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TextBox 46"/>
          <p:cNvSpPr txBox="1"/>
          <p:nvPr/>
        </p:nvSpPr>
        <p:spPr>
          <a:xfrm>
            <a:off x="4246459" y="4566655"/>
            <a:ext cx="184666" cy="369332"/>
          </a:xfrm>
          <a:prstGeom prst="rect">
            <a:avLst/>
          </a:prstGeom>
          <a:noFill/>
        </p:spPr>
        <p:txBody>
          <a:bodyPr wrap="none" rtlCol="0">
            <a:spAutoFit/>
          </a:bodyPr>
          <a:lstStyle/>
          <a:p>
            <a:endParaRPr lang="en-US" dirty="0"/>
          </a:p>
        </p:txBody>
      </p:sp>
      <p:sp>
        <p:nvSpPr>
          <p:cNvPr id="48" name="TextBox 47"/>
          <p:cNvSpPr txBox="1"/>
          <p:nvPr/>
        </p:nvSpPr>
        <p:spPr>
          <a:xfrm>
            <a:off x="2578666" y="1936980"/>
            <a:ext cx="184666" cy="369332"/>
          </a:xfrm>
          <a:prstGeom prst="rect">
            <a:avLst/>
          </a:prstGeom>
          <a:noFill/>
        </p:spPr>
        <p:txBody>
          <a:bodyPr wrap="none" rtlCol="0">
            <a:spAutoFit/>
          </a:bodyPr>
          <a:lstStyle/>
          <a:p>
            <a:endParaRPr lang="en-US" dirty="0"/>
          </a:p>
        </p:txBody>
      </p:sp>
      <p:sp>
        <p:nvSpPr>
          <p:cNvPr id="49" name="TextBox 48"/>
          <p:cNvSpPr txBox="1"/>
          <p:nvPr/>
        </p:nvSpPr>
        <p:spPr>
          <a:xfrm>
            <a:off x="3451050" y="1757393"/>
            <a:ext cx="184666" cy="369332"/>
          </a:xfrm>
          <a:prstGeom prst="rect">
            <a:avLst/>
          </a:prstGeom>
          <a:noFill/>
        </p:spPr>
        <p:txBody>
          <a:bodyPr wrap="none" rtlCol="0">
            <a:spAutoFit/>
          </a:bodyPr>
          <a:lstStyle/>
          <a:p>
            <a:endParaRPr lang="en-US" dirty="0"/>
          </a:p>
        </p:txBody>
      </p:sp>
      <p:sp>
        <p:nvSpPr>
          <p:cNvPr id="50" name="Freeform 49"/>
          <p:cNvSpPr/>
          <p:nvPr/>
        </p:nvSpPr>
        <p:spPr>
          <a:xfrm rot="13841429" flipH="1">
            <a:off x="2788000" y="4168149"/>
            <a:ext cx="569722" cy="1698542"/>
          </a:xfrm>
          <a:custGeom>
            <a:avLst/>
            <a:gdLst>
              <a:gd name="connsiteX0" fmla="*/ 295267 w 669790"/>
              <a:gd name="connsiteY0" fmla="*/ 0 h 1778000"/>
              <a:gd name="connsiteX1" fmla="*/ 304180 w 669790"/>
              <a:gd name="connsiteY1" fmla="*/ 819930 h 1778000"/>
              <a:gd name="connsiteX2" fmla="*/ 166039 w 669790"/>
              <a:gd name="connsiteY2" fmla="*/ 1042737 h 1778000"/>
              <a:gd name="connsiteX3" fmla="*/ 18987 w 669790"/>
              <a:gd name="connsiteY3" fmla="*/ 989263 h 1778000"/>
              <a:gd name="connsiteX4" fmla="*/ 10074 w 669790"/>
              <a:gd name="connsiteY4" fmla="*/ 797649 h 1778000"/>
              <a:gd name="connsiteX5" fmla="*/ 94741 w 669790"/>
              <a:gd name="connsiteY5" fmla="*/ 592667 h 1778000"/>
              <a:gd name="connsiteX6" fmla="*/ 255162 w 669790"/>
              <a:gd name="connsiteY6" fmla="*/ 508000 h 1778000"/>
              <a:gd name="connsiteX7" fmla="*/ 460145 w 669790"/>
              <a:gd name="connsiteY7" fmla="*/ 512456 h 1778000"/>
              <a:gd name="connsiteX8" fmla="*/ 602741 w 669790"/>
              <a:gd name="connsiteY8" fmla="*/ 606035 h 1778000"/>
              <a:gd name="connsiteX9" fmla="*/ 669583 w 669790"/>
              <a:gd name="connsiteY9" fmla="*/ 775369 h 1778000"/>
              <a:gd name="connsiteX10" fmla="*/ 616109 w 669790"/>
              <a:gd name="connsiteY10" fmla="*/ 1024913 h 1778000"/>
              <a:gd name="connsiteX11" fmla="*/ 428952 w 669790"/>
              <a:gd name="connsiteY11" fmla="*/ 1194246 h 1778000"/>
              <a:gd name="connsiteX12" fmla="*/ 357653 w 669790"/>
              <a:gd name="connsiteY12" fmla="*/ 1354667 h 1778000"/>
              <a:gd name="connsiteX13" fmla="*/ 348741 w 669790"/>
              <a:gd name="connsiteY13" fmla="*/ 1537369 h 1778000"/>
              <a:gd name="connsiteX14" fmla="*/ 348741 w 669790"/>
              <a:gd name="connsiteY14" fmla="*/ 1778000 h 1778000"/>
              <a:gd name="connsiteX15" fmla="*/ 348741 w 669790"/>
              <a:gd name="connsiteY15" fmla="*/ 1778000 h 1778000"/>
              <a:gd name="connsiteX16" fmla="*/ 348741 w 669790"/>
              <a:gd name="connsiteY16" fmla="*/ 1778000 h 1778000"/>
              <a:gd name="connsiteX17" fmla="*/ 348741 w 669790"/>
              <a:gd name="connsiteY17" fmla="*/ 17780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790" h="1778000">
                <a:moveTo>
                  <a:pt x="295267" y="0"/>
                </a:moveTo>
                <a:cubicBezTo>
                  <a:pt x="310492" y="323070"/>
                  <a:pt x="325718" y="646141"/>
                  <a:pt x="304180" y="819930"/>
                </a:cubicBezTo>
                <a:cubicBezTo>
                  <a:pt x="282642" y="993719"/>
                  <a:pt x="213571" y="1014515"/>
                  <a:pt x="166039" y="1042737"/>
                </a:cubicBezTo>
                <a:cubicBezTo>
                  <a:pt x="118507" y="1070959"/>
                  <a:pt x="44981" y="1030111"/>
                  <a:pt x="18987" y="989263"/>
                </a:cubicBezTo>
                <a:cubicBezTo>
                  <a:pt x="-7007" y="948415"/>
                  <a:pt x="-2552" y="863748"/>
                  <a:pt x="10074" y="797649"/>
                </a:cubicBezTo>
                <a:cubicBezTo>
                  <a:pt x="22700" y="731550"/>
                  <a:pt x="53893" y="640942"/>
                  <a:pt x="94741" y="592667"/>
                </a:cubicBezTo>
                <a:cubicBezTo>
                  <a:pt x="135589" y="544392"/>
                  <a:pt x="194261" y="521368"/>
                  <a:pt x="255162" y="508000"/>
                </a:cubicBezTo>
                <a:cubicBezTo>
                  <a:pt x="316063" y="494632"/>
                  <a:pt x="402215" y="496117"/>
                  <a:pt x="460145" y="512456"/>
                </a:cubicBezTo>
                <a:cubicBezTo>
                  <a:pt x="518075" y="528795"/>
                  <a:pt x="567835" y="562216"/>
                  <a:pt x="602741" y="606035"/>
                </a:cubicBezTo>
                <a:cubicBezTo>
                  <a:pt x="637647" y="649854"/>
                  <a:pt x="667355" y="705556"/>
                  <a:pt x="669583" y="775369"/>
                </a:cubicBezTo>
                <a:cubicBezTo>
                  <a:pt x="671811" y="845182"/>
                  <a:pt x="656214" y="955100"/>
                  <a:pt x="616109" y="1024913"/>
                </a:cubicBezTo>
                <a:cubicBezTo>
                  <a:pt x="576004" y="1094726"/>
                  <a:pt x="472028" y="1139287"/>
                  <a:pt x="428952" y="1194246"/>
                </a:cubicBezTo>
                <a:cubicBezTo>
                  <a:pt x="385876" y="1249205"/>
                  <a:pt x="371021" y="1297480"/>
                  <a:pt x="357653" y="1354667"/>
                </a:cubicBezTo>
                <a:cubicBezTo>
                  <a:pt x="344285" y="1411854"/>
                  <a:pt x="350226" y="1466814"/>
                  <a:pt x="348741" y="1537369"/>
                </a:cubicBezTo>
                <a:cubicBezTo>
                  <a:pt x="347256" y="1607925"/>
                  <a:pt x="348741" y="1778000"/>
                  <a:pt x="348741" y="1778000"/>
                </a:cubicBezTo>
                <a:lnTo>
                  <a:pt x="348741" y="1778000"/>
                </a:lnTo>
                <a:lnTo>
                  <a:pt x="348741" y="1778000"/>
                </a:lnTo>
                <a:lnTo>
                  <a:pt x="348741" y="1778000"/>
                </a:lnTo>
              </a:path>
            </a:pathLst>
          </a:custGeom>
          <a:ln w="57150" cap="rnd" cmpd="sng">
            <a:solidFill>
              <a:schemeClr val="tx1"/>
            </a:solidFill>
            <a:prstDash val="sysDash"/>
            <a:headEnd type="triangle"/>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rot="2318130" flipH="1">
            <a:off x="6476041" y="1695914"/>
            <a:ext cx="569722" cy="1512362"/>
          </a:xfrm>
          <a:custGeom>
            <a:avLst/>
            <a:gdLst>
              <a:gd name="connsiteX0" fmla="*/ 295267 w 669790"/>
              <a:gd name="connsiteY0" fmla="*/ 0 h 1778000"/>
              <a:gd name="connsiteX1" fmla="*/ 304180 w 669790"/>
              <a:gd name="connsiteY1" fmla="*/ 819930 h 1778000"/>
              <a:gd name="connsiteX2" fmla="*/ 166039 w 669790"/>
              <a:gd name="connsiteY2" fmla="*/ 1042737 h 1778000"/>
              <a:gd name="connsiteX3" fmla="*/ 18987 w 669790"/>
              <a:gd name="connsiteY3" fmla="*/ 989263 h 1778000"/>
              <a:gd name="connsiteX4" fmla="*/ 10074 w 669790"/>
              <a:gd name="connsiteY4" fmla="*/ 797649 h 1778000"/>
              <a:gd name="connsiteX5" fmla="*/ 94741 w 669790"/>
              <a:gd name="connsiteY5" fmla="*/ 592667 h 1778000"/>
              <a:gd name="connsiteX6" fmla="*/ 255162 w 669790"/>
              <a:gd name="connsiteY6" fmla="*/ 508000 h 1778000"/>
              <a:gd name="connsiteX7" fmla="*/ 460145 w 669790"/>
              <a:gd name="connsiteY7" fmla="*/ 512456 h 1778000"/>
              <a:gd name="connsiteX8" fmla="*/ 602741 w 669790"/>
              <a:gd name="connsiteY8" fmla="*/ 606035 h 1778000"/>
              <a:gd name="connsiteX9" fmla="*/ 669583 w 669790"/>
              <a:gd name="connsiteY9" fmla="*/ 775369 h 1778000"/>
              <a:gd name="connsiteX10" fmla="*/ 616109 w 669790"/>
              <a:gd name="connsiteY10" fmla="*/ 1024913 h 1778000"/>
              <a:gd name="connsiteX11" fmla="*/ 428952 w 669790"/>
              <a:gd name="connsiteY11" fmla="*/ 1194246 h 1778000"/>
              <a:gd name="connsiteX12" fmla="*/ 357653 w 669790"/>
              <a:gd name="connsiteY12" fmla="*/ 1354667 h 1778000"/>
              <a:gd name="connsiteX13" fmla="*/ 348741 w 669790"/>
              <a:gd name="connsiteY13" fmla="*/ 1537369 h 1778000"/>
              <a:gd name="connsiteX14" fmla="*/ 348741 w 669790"/>
              <a:gd name="connsiteY14" fmla="*/ 1778000 h 1778000"/>
              <a:gd name="connsiteX15" fmla="*/ 348741 w 669790"/>
              <a:gd name="connsiteY15" fmla="*/ 1778000 h 1778000"/>
              <a:gd name="connsiteX16" fmla="*/ 348741 w 669790"/>
              <a:gd name="connsiteY16" fmla="*/ 1778000 h 1778000"/>
              <a:gd name="connsiteX17" fmla="*/ 348741 w 669790"/>
              <a:gd name="connsiteY17" fmla="*/ 17780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790" h="1778000">
                <a:moveTo>
                  <a:pt x="295267" y="0"/>
                </a:moveTo>
                <a:cubicBezTo>
                  <a:pt x="310492" y="323070"/>
                  <a:pt x="325718" y="646141"/>
                  <a:pt x="304180" y="819930"/>
                </a:cubicBezTo>
                <a:cubicBezTo>
                  <a:pt x="282642" y="993719"/>
                  <a:pt x="213571" y="1014515"/>
                  <a:pt x="166039" y="1042737"/>
                </a:cubicBezTo>
                <a:cubicBezTo>
                  <a:pt x="118507" y="1070959"/>
                  <a:pt x="44981" y="1030111"/>
                  <a:pt x="18987" y="989263"/>
                </a:cubicBezTo>
                <a:cubicBezTo>
                  <a:pt x="-7007" y="948415"/>
                  <a:pt x="-2552" y="863748"/>
                  <a:pt x="10074" y="797649"/>
                </a:cubicBezTo>
                <a:cubicBezTo>
                  <a:pt x="22700" y="731550"/>
                  <a:pt x="53893" y="640942"/>
                  <a:pt x="94741" y="592667"/>
                </a:cubicBezTo>
                <a:cubicBezTo>
                  <a:pt x="135589" y="544392"/>
                  <a:pt x="194261" y="521368"/>
                  <a:pt x="255162" y="508000"/>
                </a:cubicBezTo>
                <a:cubicBezTo>
                  <a:pt x="316063" y="494632"/>
                  <a:pt x="402215" y="496117"/>
                  <a:pt x="460145" y="512456"/>
                </a:cubicBezTo>
                <a:cubicBezTo>
                  <a:pt x="518075" y="528795"/>
                  <a:pt x="567835" y="562216"/>
                  <a:pt x="602741" y="606035"/>
                </a:cubicBezTo>
                <a:cubicBezTo>
                  <a:pt x="637647" y="649854"/>
                  <a:pt x="667355" y="705556"/>
                  <a:pt x="669583" y="775369"/>
                </a:cubicBezTo>
                <a:cubicBezTo>
                  <a:pt x="671811" y="845182"/>
                  <a:pt x="656214" y="955100"/>
                  <a:pt x="616109" y="1024913"/>
                </a:cubicBezTo>
                <a:cubicBezTo>
                  <a:pt x="576004" y="1094726"/>
                  <a:pt x="472028" y="1139287"/>
                  <a:pt x="428952" y="1194246"/>
                </a:cubicBezTo>
                <a:cubicBezTo>
                  <a:pt x="385876" y="1249205"/>
                  <a:pt x="371021" y="1297480"/>
                  <a:pt x="357653" y="1354667"/>
                </a:cubicBezTo>
                <a:cubicBezTo>
                  <a:pt x="344285" y="1411854"/>
                  <a:pt x="350226" y="1466814"/>
                  <a:pt x="348741" y="1537369"/>
                </a:cubicBezTo>
                <a:cubicBezTo>
                  <a:pt x="347256" y="1607925"/>
                  <a:pt x="348741" y="1778000"/>
                  <a:pt x="348741" y="1778000"/>
                </a:cubicBezTo>
                <a:lnTo>
                  <a:pt x="348741" y="1778000"/>
                </a:lnTo>
                <a:lnTo>
                  <a:pt x="348741" y="1778000"/>
                </a:lnTo>
                <a:lnTo>
                  <a:pt x="348741" y="1778000"/>
                </a:lnTo>
              </a:path>
            </a:pathLst>
          </a:custGeom>
          <a:ln w="57150" cap="rnd" cmpd="sng">
            <a:solidFill>
              <a:schemeClr val="tx1"/>
            </a:solidFill>
            <a:prstDash val="sysDash"/>
            <a:headEnd type="triangle"/>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7812972" y="2462915"/>
            <a:ext cx="184666" cy="369332"/>
          </a:xfrm>
          <a:prstGeom prst="rect">
            <a:avLst/>
          </a:prstGeom>
          <a:noFill/>
        </p:spPr>
        <p:txBody>
          <a:bodyPr wrap="none" rtlCol="0">
            <a:spAutoFit/>
          </a:bodyPr>
          <a:lstStyle/>
          <a:p>
            <a:endParaRPr lang="en-US" dirty="0"/>
          </a:p>
        </p:txBody>
      </p:sp>
      <p:sp>
        <p:nvSpPr>
          <p:cNvPr id="55" name="TextBox 54"/>
          <p:cNvSpPr txBox="1"/>
          <p:nvPr/>
        </p:nvSpPr>
        <p:spPr>
          <a:xfrm>
            <a:off x="7402438" y="2873401"/>
            <a:ext cx="184666" cy="369332"/>
          </a:xfrm>
          <a:prstGeom prst="rect">
            <a:avLst/>
          </a:prstGeom>
          <a:noFill/>
        </p:spPr>
        <p:txBody>
          <a:bodyPr wrap="none" rtlCol="0">
            <a:spAutoFit/>
          </a:bodyPr>
          <a:lstStyle/>
          <a:p>
            <a:endParaRPr lang="en-US" dirty="0"/>
          </a:p>
        </p:txBody>
      </p:sp>
      <p:sp>
        <p:nvSpPr>
          <p:cNvPr id="56" name="TextBox 55"/>
          <p:cNvSpPr txBox="1"/>
          <p:nvPr/>
        </p:nvSpPr>
        <p:spPr>
          <a:xfrm>
            <a:off x="153950" y="2578364"/>
            <a:ext cx="184666" cy="369332"/>
          </a:xfrm>
          <a:prstGeom prst="rect">
            <a:avLst/>
          </a:prstGeom>
          <a:noFill/>
        </p:spPr>
        <p:txBody>
          <a:bodyPr wrap="none" rtlCol="0">
            <a:spAutoFit/>
          </a:bodyPr>
          <a:lstStyle/>
          <a:p>
            <a:endParaRPr lang="en-US" dirty="0"/>
          </a:p>
        </p:txBody>
      </p:sp>
      <p:sp>
        <p:nvSpPr>
          <p:cNvPr id="57" name="Freeform 56"/>
          <p:cNvSpPr/>
          <p:nvPr/>
        </p:nvSpPr>
        <p:spPr>
          <a:xfrm>
            <a:off x="3908087" y="2508282"/>
            <a:ext cx="334763" cy="1372562"/>
          </a:xfrm>
          <a:custGeom>
            <a:avLst/>
            <a:gdLst>
              <a:gd name="connsiteX0" fmla="*/ 14034 w 334763"/>
              <a:gd name="connsiteY0" fmla="*/ 1372562 h 1372562"/>
              <a:gd name="connsiteX1" fmla="*/ 26863 w 334763"/>
              <a:gd name="connsiteY1" fmla="*/ 628556 h 1372562"/>
              <a:gd name="connsiteX2" fmla="*/ 257788 w 334763"/>
              <a:gd name="connsiteY2" fmla="*/ 885110 h 1372562"/>
              <a:gd name="connsiteX3" fmla="*/ 334763 w 334763"/>
              <a:gd name="connsiteY3" fmla="*/ 0 h 1372562"/>
              <a:gd name="connsiteX4" fmla="*/ 334763 w 334763"/>
              <a:gd name="connsiteY4" fmla="*/ 0 h 1372562"/>
              <a:gd name="connsiteX5" fmla="*/ 334763 w 334763"/>
              <a:gd name="connsiteY5" fmla="*/ 0 h 137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63" h="1372562">
                <a:moveTo>
                  <a:pt x="14034" y="1372562"/>
                </a:moveTo>
                <a:cubicBezTo>
                  <a:pt x="135" y="1041180"/>
                  <a:pt x="-13763" y="709798"/>
                  <a:pt x="26863" y="628556"/>
                </a:cubicBezTo>
                <a:cubicBezTo>
                  <a:pt x="67489" y="547314"/>
                  <a:pt x="206471" y="989869"/>
                  <a:pt x="257788" y="885110"/>
                </a:cubicBezTo>
                <a:cubicBezTo>
                  <a:pt x="309105" y="780351"/>
                  <a:pt x="334763" y="0"/>
                  <a:pt x="334763" y="0"/>
                </a:cubicBezTo>
                <a:lnTo>
                  <a:pt x="334763" y="0"/>
                </a:lnTo>
                <a:lnTo>
                  <a:pt x="334763" y="0"/>
                </a:lnTo>
              </a:path>
            </a:pathLst>
          </a:custGeom>
          <a:ln w="57150" cap="rnd" cmpd="sng">
            <a:solidFill>
              <a:schemeClr val="tx1"/>
            </a:solidFill>
            <a:prstDash val="sysDash"/>
            <a:headEnd type="ova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a:off x="2118487" y="3617408"/>
            <a:ext cx="857883" cy="578396"/>
          </a:xfrm>
          <a:custGeom>
            <a:avLst/>
            <a:gdLst>
              <a:gd name="connsiteX0" fmla="*/ 75303 w 857883"/>
              <a:gd name="connsiteY0" fmla="*/ 0 h 578396"/>
              <a:gd name="connsiteX1" fmla="*/ 75303 w 857883"/>
              <a:gd name="connsiteY1" fmla="*/ 487451 h 578396"/>
              <a:gd name="connsiteX2" fmla="*/ 857883 w 857883"/>
              <a:gd name="connsiteY2" fmla="*/ 577245 h 578396"/>
            </a:gdLst>
            <a:ahLst/>
            <a:cxnLst>
              <a:cxn ang="0">
                <a:pos x="connsiteX0" y="connsiteY0"/>
              </a:cxn>
              <a:cxn ang="0">
                <a:pos x="connsiteX1" y="connsiteY1"/>
              </a:cxn>
              <a:cxn ang="0">
                <a:pos x="connsiteX2" y="connsiteY2"/>
              </a:cxn>
            </a:cxnLst>
            <a:rect l="l" t="t" r="r" b="b"/>
            <a:pathLst>
              <a:path w="857883" h="578396">
                <a:moveTo>
                  <a:pt x="75303" y="0"/>
                </a:moveTo>
                <a:cubicBezTo>
                  <a:pt x="10088" y="195622"/>
                  <a:pt x="-55127" y="391244"/>
                  <a:pt x="75303" y="487451"/>
                </a:cubicBezTo>
                <a:cubicBezTo>
                  <a:pt x="205733" y="583658"/>
                  <a:pt x="531808" y="580451"/>
                  <a:pt x="857883" y="577245"/>
                </a:cubicBezTo>
              </a:path>
            </a:pathLst>
          </a:custGeom>
          <a:ln w="57150" cap="rnd" cmpd="sng">
            <a:solidFill>
              <a:schemeClr val="tx1"/>
            </a:solidFill>
            <a:prstDash val="sysDash"/>
            <a:headEnd type="ova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4411583" y="1244285"/>
            <a:ext cx="1117794" cy="590073"/>
          </a:xfrm>
          <a:custGeom>
            <a:avLst/>
            <a:gdLst>
              <a:gd name="connsiteX0" fmla="*/ 91459 w 1117794"/>
              <a:gd name="connsiteY0" fmla="*/ 590073 h 590073"/>
              <a:gd name="connsiteX1" fmla="*/ 78630 w 1117794"/>
              <a:gd name="connsiteY1" fmla="*/ 153932 h 590073"/>
              <a:gd name="connsiteX2" fmla="*/ 938185 w 1117794"/>
              <a:gd name="connsiteY2" fmla="*/ 525935 h 590073"/>
              <a:gd name="connsiteX3" fmla="*/ 1117794 w 1117794"/>
              <a:gd name="connsiteY3" fmla="*/ 0 h 590073"/>
            </a:gdLst>
            <a:ahLst/>
            <a:cxnLst>
              <a:cxn ang="0">
                <a:pos x="connsiteX0" y="connsiteY0"/>
              </a:cxn>
              <a:cxn ang="0">
                <a:pos x="connsiteX1" y="connsiteY1"/>
              </a:cxn>
              <a:cxn ang="0">
                <a:pos x="connsiteX2" y="connsiteY2"/>
              </a:cxn>
              <a:cxn ang="0">
                <a:pos x="connsiteX3" y="connsiteY3"/>
              </a:cxn>
            </a:cxnLst>
            <a:rect l="l" t="t" r="r" b="b"/>
            <a:pathLst>
              <a:path w="1117794" h="590073">
                <a:moveTo>
                  <a:pt x="91459" y="590073"/>
                </a:moveTo>
                <a:cubicBezTo>
                  <a:pt x="14484" y="377347"/>
                  <a:pt x="-62491" y="164622"/>
                  <a:pt x="78630" y="153932"/>
                </a:cubicBezTo>
                <a:cubicBezTo>
                  <a:pt x="219751" y="143242"/>
                  <a:pt x="764991" y="551590"/>
                  <a:pt x="938185" y="525935"/>
                </a:cubicBezTo>
                <a:cubicBezTo>
                  <a:pt x="1111379" y="500280"/>
                  <a:pt x="1117794" y="0"/>
                  <a:pt x="1117794" y="0"/>
                </a:cubicBezTo>
              </a:path>
            </a:pathLst>
          </a:custGeom>
          <a:ln w="57150" cap="rnd" cmpd="sng">
            <a:solidFill>
              <a:schemeClr val="tx1"/>
            </a:solidFill>
            <a:prstDash val="sysDash"/>
            <a:headEnd type="ova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TextBox 66"/>
          <p:cNvSpPr txBox="1"/>
          <p:nvPr/>
        </p:nvSpPr>
        <p:spPr>
          <a:xfrm>
            <a:off x="4708310" y="5233695"/>
            <a:ext cx="184666" cy="369332"/>
          </a:xfrm>
          <a:prstGeom prst="rect">
            <a:avLst/>
          </a:prstGeom>
          <a:noFill/>
        </p:spPr>
        <p:txBody>
          <a:bodyPr wrap="none" rtlCol="0">
            <a:spAutoFit/>
          </a:bodyPr>
          <a:lstStyle/>
          <a:p>
            <a:endParaRPr lang="en-US" dirty="0"/>
          </a:p>
        </p:txBody>
      </p:sp>
      <p:sp>
        <p:nvSpPr>
          <p:cNvPr id="69" name="TextBox 68"/>
          <p:cNvSpPr txBox="1"/>
          <p:nvPr/>
        </p:nvSpPr>
        <p:spPr>
          <a:xfrm rot="21155642">
            <a:off x="3880602" y="4677206"/>
            <a:ext cx="1831366" cy="923330"/>
          </a:xfrm>
          <a:prstGeom prst="rect">
            <a:avLst/>
          </a:prstGeom>
          <a:noFill/>
        </p:spPr>
        <p:txBody>
          <a:bodyPr wrap="square" rtlCol="0">
            <a:spAutoFit/>
          </a:bodyPr>
          <a:lstStyle/>
          <a:p>
            <a:pPr algn="ctr"/>
            <a:r>
              <a:rPr lang="en-US" dirty="0" smtClean="0">
                <a:latin typeface="Avenir Heavy"/>
                <a:cs typeface="Avenir Heavy"/>
              </a:rPr>
              <a:t>How to measure the results?</a:t>
            </a:r>
            <a:endParaRPr lang="en-US" dirty="0">
              <a:latin typeface="Avenir Heavy"/>
              <a:cs typeface="Avenir Heavy"/>
            </a:endParaRPr>
          </a:p>
        </p:txBody>
      </p:sp>
    </p:spTree>
    <p:extLst>
      <p:ext uri="{BB962C8B-B14F-4D97-AF65-F5344CB8AC3E}">
        <p14:creationId xmlns:p14="http://schemas.microsoft.com/office/powerpoint/2010/main" val="11831362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1600" dirty="0" smtClean="0"/>
              <a:t>The #</a:t>
            </a:r>
            <a:r>
              <a:rPr lang="en-US" sz="1600" dirty="0" err="1" smtClean="0"/>
              <a:t>FATIproject</a:t>
            </a:r>
            <a:r>
              <a:rPr lang="en-US" sz="1600" dirty="0" smtClean="0"/>
              <a:t> </a:t>
            </a:r>
            <a:r>
              <a:rPr lang="en-US" sz="1600" i="1" dirty="0" smtClean="0">
                <a:solidFill>
                  <a:srgbClr val="FF0000"/>
                </a:solidFill>
                <a:hlinkClick r:id="rId2"/>
              </a:rPr>
              <a:t>www.projectfati.com</a:t>
            </a:r>
            <a:r>
              <a:rPr lang="en-US" sz="1600" i="1" dirty="0" smtClean="0">
                <a:solidFill>
                  <a:srgbClr val="FF0000"/>
                </a:solidFill>
              </a:rPr>
              <a:t> </a:t>
            </a:r>
            <a:r>
              <a:rPr lang="en-US" sz="1600" dirty="0" smtClean="0"/>
              <a:t>(2017-3-CY02-KA205-001111) has been co-funded with the support of the European Union. Its contents and materials are the sole responsibility of its authors. The European Commission is not responsible for the use that may be made of the information disseminated here.</a:t>
            </a:r>
            <a:endParaRPr lang="en-US" sz="1600" dirty="0"/>
          </a:p>
        </p:txBody>
      </p:sp>
      <p:sp>
        <p:nvSpPr>
          <p:cNvPr id="4" name="Slide Number Placeholder 3"/>
          <p:cNvSpPr>
            <a:spLocks noGrp="1"/>
          </p:cNvSpPr>
          <p:nvPr>
            <p:ph type="sldNum" sz="quarter" idx="12"/>
          </p:nvPr>
        </p:nvSpPr>
        <p:spPr/>
        <p:txBody>
          <a:bodyPr/>
          <a:lstStyle/>
          <a:p>
            <a:fld id="{7E9115C6-19F6-9349-8465-A67BF0BF5A90}" type="slidenum">
              <a:rPr lang="en-US" smtClean="0"/>
              <a:t>22</a:t>
            </a:fld>
            <a:endParaRPr lang="en-US"/>
          </a:p>
        </p:txBody>
      </p:sp>
    </p:spTree>
    <p:extLst>
      <p:ext uri="{BB962C8B-B14F-4D97-AF65-F5344CB8AC3E}">
        <p14:creationId xmlns:p14="http://schemas.microsoft.com/office/powerpoint/2010/main" val="33269972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36229"/>
          </a:xfrm>
        </p:spPr>
        <p:txBody>
          <a:bodyPr>
            <a:normAutofit/>
          </a:bodyPr>
          <a:lstStyle/>
          <a:p>
            <a:r>
              <a:rPr lang="en-US" b="1" dirty="0" smtClean="0"/>
              <a:t>EXPECTED LEARNING OUTCOMES</a:t>
            </a:r>
            <a:endParaRPr lang="en-US" b="1" dirty="0"/>
          </a:p>
        </p:txBody>
      </p:sp>
      <p:sp>
        <p:nvSpPr>
          <p:cNvPr id="3" name="Content Placeholder 2"/>
          <p:cNvSpPr>
            <a:spLocks noGrp="1"/>
          </p:cNvSpPr>
          <p:nvPr>
            <p:ph idx="1"/>
          </p:nvPr>
        </p:nvSpPr>
        <p:spPr>
          <a:xfrm>
            <a:off x="457200" y="2383346"/>
            <a:ext cx="8229600" cy="3742817"/>
          </a:xfrm>
        </p:spPr>
        <p:txBody>
          <a:bodyPr>
            <a:normAutofit/>
          </a:bodyPr>
          <a:lstStyle/>
          <a:p>
            <a:pPr algn="just"/>
            <a:r>
              <a:rPr lang="en-US" sz="2800" dirty="0" smtClean="0"/>
              <a:t>To have the skills and the tools to design and implement a successful campaign.</a:t>
            </a:r>
          </a:p>
          <a:p>
            <a:pPr algn="just"/>
            <a:endParaRPr lang="en-US" sz="2800" dirty="0"/>
          </a:p>
          <a:p>
            <a:pPr algn="just"/>
            <a:r>
              <a:rPr lang="en-US" sz="2800" dirty="0" smtClean="0"/>
              <a:t>To be able to convey a concrete message through different mediums and outlets.</a:t>
            </a: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7E9115C6-19F6-9349-8465-A67BF0BF5A90}" type="slidenum">
              <a:rPr lang="en-US" smtClean="0"/>
              <a:t>3</a:t>
            </a:fld>
            <a:endParaRPr lang="en-US"/>
          </a:p>
        </p:txBody>
      </p:sp>
    </p:spTree>
    <p:extLst>
      <p:ext uri="{BB962C8B-B14F-4D97-AF65-F5344CB8AC3E}">
        <p14:creationId xmlns:p14="http://schemas.microsoft.com/office/powerpoint/2010/main" val="27867586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WHAT IS A CAMPAIGN?</a:t>
            </a:r>
            <a:endParaRPr lang="en-US" dirty="0"/>
          </a:p>
        </p:txBody>
      </p:sp>
      <p:sp>
        <p:nvSpPr>
          <p:cNvPr id="3" name="Content Placeholder 2"/>
          <p:cNvSpPr>
            <a:spLocks noGrp="1"/>
          </p:cNvSpPr>
          <p:nvPr>
            <p:ph idx="1"/>
          </p:nvPr>
        </p:nvSpPr>
        <p:spPr/>
        <p:txBody>
          <a:bodyPr/>
          <a:lstStyle/>
          <a:p>
            <a:pPr marL="0" indent="0" algn="just">
              <a:buNone/>
            </a:pPr>
            <a:r>
              <a:rPr lang="en-US" sz="2800" dirty="0" smtClean="0">
                <a:solidFill>
                  <a:srgbClr val="AF0823"/>
                </a:solidFill>
              </a:rPr>
              <a:t>Collins </a:t>
            </a:r>
            <a:r>
              <a:rPr lang="en-US" sz="2800" dirty="0">
                <a:solidFill>
                  <a:srgbClr val="AF0823"/>
                </a:solidFill>
              </a:rPr>
              <a:t>dictionary: </a:t>
            </a:r>
            <a:r>
              <a:rPr lang="en-US" sz="2800" dirty="0"/>
              <a:t>“a series of coordinated activities, such as public speaking and demonstrating, designed to achieve a social, political, or commercial goal”</a:t>
            </a:r>
            <a:r>
              <a:rPr lang="en-US" sz="2800" dirty="0" smtClean="0"/>
              <a:t>.</a:t>
            </a:r>
          </a:p>
          <a:p>
            <a:pPr marL="0" indent="0" algn="just">
              <a:buNone/>
            </a:pPr>
            <a:endParaRPr lang="en-US" sz="2800" dirty="0" smtClean="0"/>
          </a:p>
          <a:p>
            <a:pPr algn="just"/>
            <a:r>
              <a:rPr lang="en-US" sz="2800" dirty="0"/>
              <a:t>An awareness campaign</a:t>
            </a:r>
          </a:p>
          <a:p>
            <a:pPr algn="just"/>
            <a:r>
              <a:rPr lang="en-US" sz="2800" dirty="0" smtClean="0"/>
              <a:t>An election campaign</a:t>
            </a:r>
          </a:p>
          <a:p>
            <a:pPr algn="just"/>
            <a:r>
              <a:rPr lang="en-US" sz="2800" dirty="0" smtClean="0"/>
              <a:t>An advertising campaign</a:t>
            </a:r>
          </a:p>
          <a:p>
            <a:endParaRPr lang="en-US" dirty="0"/>
          </a:p>
        </p:txBody>
      </p:sp>
      <p:sp>
        <p:nvSpPr>
          <p:cNvPr id="4" name="Slide Number Placeholder 3"/>
          <p:cNvSpPr>
            <a:spLocks noGrp="1"/>
          </p:cNvSpPr>
          <p:nvPr>
            <p:ph type="sldNum" sz="quarter" idx="12"/>
          </p:nvPr>
        </p:nvSpPr>
        <p:spPr/>
        <p:txBody>
          <a:bodyPr/>
          <a:lstStyle/>
          <a:p>
            <a:fld id="{7E9115C6-19F6-9349-8465-A67BF0BF5A90}" type="slidenum">
              <a:rPr lang="en-US" smtClean="0"/>
              <a:t>4</a:t>
            </a:fld>
            <a:endParaRPr lang="en-US"/>
          </a:p>
        </p:txBody>
      </p:sp>
    </p:spTree>
    <p:extLst>
      <p:ext uri="{BB962C8B-B14F-4D97-AF65-F5344CB8AC3E}">
        <p14:creationId xmlns:p14="http://schemas.microsoft.com/office/powerpoint/2010/main" val="21561464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5</a:t>
            </a:fld>
            <a:endParaRPr lang="en-US"/>
          </a:p>
        </p:txBody>
      </p:sp>
      <p:sp>
        <p:nvSpPr>
          <p:cNvPr id="5" name="Title 1"/>
          <p:cNvSpPr>
            <a:spLocks noGrp="1"/>
          </p:cNvSpPr>
          <p:nvPr>
            <p:ph type="title"/>
          </p:nvPr>
        </p:nvSpPr>
        <p:spPr>
          <a:xfrm>
            <a:off x="457200" y="274637"/>
            <a:ext cx="8229600" cy="1936229"/>
          </a:xfrm>
        </p:spPr>
        <p:txBody>
          <a:bodyPr>
            <a:normAutofit fontScale="90000"/>
          </a:bodyPr>
          <a:lstStyle/>
          <a:p>
            <a:pPr>
              <a:lnSpc>
                <a:spcPct val="150000"/>
              </a:lnSpc>
            </a:pPr>
            <a:r>
              <a:rPr lang="en-US" dirty="0" smtClean="0"/>
              <a:t>1. DEFINING MESSAGE AND MAIN CONTENTS</a:t>
            </a:r>
            <a:endParaRPr lang="en-US" dirty="0"/>
          </a:p>
        </p:txBody>
      </p:sp>
      <p:sp>
        <p:nvSpPr>
          <p:cNvPr id="6" name="Content Placeholder 2"/>
          <p:cNvSpPr>
            <a:spLocks noGrp="1"/>
          </p:cNvSpPr>
          <p:nvPr>
            <p:ph idx="1"/>
          </p:nvPr>
        </p:nvSpPr>
        <p:spPr>
          <a:xfrm>
            <a:off x="457200" y="2344862"/>
            <a:ext cx="8229600" cy="643985"/>
          </a:xfrm>
        </p:spPr>
        <p:txBody>
          <a:bodyPr>
            <a:normAutofit/>
          </a:bodyPr>
          <a:lstStyle/>
          <a:p>
            <a:pPr marL="0" indent="0" algn="ctr">
              <a:buNone/>
            </a:pPr>
            <a:r>
              <a:rPr lang="es-ES_tradnl" sz="2800" b="1" dirty="0">
                <a:solidFill>
                  <a:srgbClr val="AF0823"/>
                </a:solidFill>
              </a:rPr>
              <a:t>#</a:t>
            </a:r>
            <a:r>
              <a:rPr lang="es-ES_tradnl" sz="2800" b="1" dirty="0" err="1">
                <a:solidFill>
                  <a:srgbClr val="AF0823"/>
                </a:solidFill>
              </a:rPr>
              <a:t>esracismo</a:t>
            </a:r>
            <a:r>
              <a:rPr lang="es-ES_tradnl" sz="2800" b="1" dirty="0">
                <a:solidFill>
                  <a:srgbClr val="AF0823"/>
                </a:solidFill>
              </a:rPr>
              <a:t> </a:t>
            </a:r>
            <a:r>
              <a:rPr lang="es-ES_tradnl" sz="2800" b="1" dirty="0" err="1">
                <a:solidFill>
                  <a:srgbClr val="AF0823"/>
                </a:solidFill>
              </a:rPr>
              <a:t>campaign</a:t>
            </a:r>
            <a:r>
              <a:rPr lang="es-ES_tradnl" sz="2800" b="1" dirty="0">
                <a:solidFill>
                  <a:srgbClr val="AF0823"/>
                </a:solidFill>
              </a:rPr>
              <a:t> </a:t>
            </a:r>
            <a:r>
              <a:rPr lang="en-US" sz="2800" b="1" dirty="0">
                <a:solidFill>
                  <a:srgbClr val="AF0823"/>
                </a:solidFill>
              </a:rPr>
              <a:t>–</a:t>
            </a:r>
            <a:r>
              <a:rPr lang="es-ES_tradnl" sz="2800" b="1" dirty="0">
                <a:solidFill>
                  <a:srgbClr val="AF0823"/>
                </a:solidFill>
              </a:rPr>
              <a:t> SOS Racismo - </a:t>
            </a:r>
            <a:r>
              <a:rPr lang="es-ES_tradnl" sz="2800" b="1" dirty="0" err="1">
                <a:solidFill>
                  <a:srgbClr val="AF0823"/>
                </a:solidFill>
              </a:rPr>
              <a:t>Spain</a:t>
            </a:r>
            <a:endParaRPr lang="es-ES_tradnl" sz="2800" b="1" dirty="0">
              <a:solidFill>
                <a:srgbClr val="AF0823"/>
              </a:solidFill>
            </a:endParaRPr>
          </a:p>
        </p:txBody>
      </p:sp>
      <p:pic>
        <p:nvPicPr>
          <p:cNvPr id="2" name="Picture 1" descr="Captura de pantalla 2019-01-21 a las 12.53.17.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08776" y="2988847"/>
            <a:ext cx="4526449" cy="2520000"/>
          </a:xfrm>
          <a:prstGeom prst="rect">
            <a:avLst/>
          </a:prstGeom>
        </p:spPr>
      </p:pic>
      <p:sp>
        <p:nvSpPr>
          <p:cNvPr id="7" name="Content Placeholder 2"/>
          <p:cNvSpPr txBox="1">
            <a:spLocks/>
          </p:cNvSpPr>
          <p:nvPr/>
        </p:nvSpPr>
        <p:spPr>
          <a:xfrm>
            <a:off x="457200" y="5597206"/>
            <a:ext cx="8229600" cy="6498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nl-NL" sz="2000" dirty="0" smtClean="0">
                <a:solidFill>
                  <a:srgbClr val="FF0000"/>
                </a:solidFill>
                <a:hlinkClick r:id="rId3"/>
              </a:rPr>
              <a:t>https://www.youtube.com/watch?v=HjKJ7NN9xoA</a:t>
            </a:r>
            <a:endParaRPr lang="nl-NL" sz="2000" dirty="0" smtClean="0">
              <a:solidFill>
                <a:srgbClr val="FF0000"/>
              </a:solidFill>
            </a:endParaRPr>
          </a:p>
          <a:p>
            <a:pPr marL="0" indent="0" algn="just">
              <a:buFont typeface="Arial"/>
              <a:buNone/>
            </a:pPr>
            <a:endParaRPr lang="en-US" sz="2800" dirty="0">
              <a:solidFill>
                <a:srgbClr val="FF0000"/>
              </a:solidFill>
            </a:endParaRPr>
          </a:p>
        </p:txBody>
      </p:sp>
    </p:spTree>
    <p:extLst>
      <p:ext uri="{BB962C8B-B14F-4D97-AF65-F5344CB8AC3E}">
        <p14:creationId xmlns:p14="http://schemas.microsoft.com/office/powerpoint/2010/main" val="42201917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6</a:t>
            </a:fld>
            <a:endParaRPr lang="en-US"/>
          </a:p>
        </p:txBody>
      </p:sp>
      <p:sp>
        <p:nvSpPr>
          <p:cNvPr id="16" name="Freeform 15"/>
          <p:cNvSpPr/>
          <p:nvPr/>
        </p:nvSpPr>
        <p:spPr>
          <a:xfrm>
            <a:off x="1865524" y="283567"/>
            <a:ext cx="5412952" cy="5905585"/>
          </a:xfrm>
          <a:custGeom>
            <a:avLst/>
            <a:gdLst>
              <a:gd name="connsiteX0" fmla="*/ 5412952 w 5412952"/>
              <a:gd name="connsiteY0" fmla="*/ 0 h 5905585"/>
              <a:gd name="connsiteX1" fmla="*/ 221 w 5412952"/>
              <a:gd name="connsiteY1" fmla="*/ 1602768 h 5905585"/>
              <a:gd name="connsiteX2" fmla="*/ 5178688 w 5412952"/>
              <a:gd name="connsiteY2" fmla="*/ 3106905 h 5905585"/>
              <a:gd name="connsiteX3" fmla="*/ 530398 w 5412952"/>
              <a:gd name="connsiteY3" fmla="*/ 4943924 h 5905585"/>
              <a:gd name="connsiteX4" fmla="*/ 505738 w 5412952"/>
              <a:gd name="connsiteY4" fmla="*/ 5905585 h 5905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2952" h="5905585">
                <a:moveTo>
                  <a:pt x="5412952" y="0"/>
                </a:moveTo>
                <a:cubicBezTo>
                  <a:pt x="2726108" y="542475"/>
                  <a:pt x="39265" y="1084951"/>
                  <a:pt x="221" y="1602768"/>
                </a:cubicBezTo>
                <a:cubicBezTo>
                  <a:pt x="-38823" y="2120586"/>
                  <a:pt x="5090325" y="2550046"/>
                  <a:pt x="5178688" y="3106905"/>
                </a:cubicBezTo>
                <a:cubicBezTo>
                  <a:pt x="5267051" y="3663764"/>
                  <a:pt x="1309223" y="4477477"/>
                  <a:pt x="530398" y="4943924"/>
                </a:cubicBezTo>
                <a:cubicBezTo>
                  <a:pt x="-248427" y="5410371"/>
                  <a:pt x="505738" y="5905585"/>
                  <a:pt x="505738" y="5905585"/>
                </a:cubicBezTo>
              </a:path>
            </a:pathLst>
          </a:custGeom>
          <a:ln w="79375" cap="sq" cmpd="sng">
            <a:solidFill>
              <a:srgbClr val="52197E"/>
            </a:solidFill>
            <a:round/>
            <a:headEnd type="ova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911534" y="1388038"/>
            <a:ext cx="3072380" cy="584776"/>
          </a:xfrm>
          <a:prstGeom prst="rect">
            <a:avLst/>
          </a:prstGeom>
          <a:noFill/>
        </p:spPr>
        <p:txBody>
          <a:bodyPr wrap="none" rtlCol="0">
            <a:spAutoFit/>
          </a:bodyPr>
          <a:lstStyle/>
          <a:p>
            <a:r>
              <a:rPr lang="en-US" sz="3200" dirty="0" smtClean="0">
                <a:latin typeface="Avenir Heavy"/>
                <a:cs typeface="Avenir Heavy"/>
              </a:rPr>
              <a:t>Where are we?</a:t>
            </a:r>
            <a:endParaRPr lang="en-US" sz="3200" dirty="0">
              <a:latin typeface="Avenir Heavy"/>
              <a:cs typeface="Avenir Heavy"/>
            </a:endParaRPr>
          </a:p>
        </p:txBody>
      </p:sp>
      <p:sp>
        <p:nvSpPr>
          <p:cNvPr id="18" name="TextBox 17"/>
          <p:cNvSpPr txBox="1"/>
          <p:nvPr/>
        </p:nvSpPr>
        <p:spPr>
          <a:xfrm>
            <a:off x="760867" y="3145775"/>
            <a:ext cx="4303462" cy="584776"/>
          </a:xfrm>
          <a:prstGeom prst="rect">
            <a:avLst/>
          </a:prstGeom>
          <a:noFill/>
        </p:spPr>
        <p:txBody>
          <a:bodyPr wrap="none" rtlCol="0">
            <a:spAutoFit/>
          </a:bodyPr>
          <a:lstStyle/>
          <a:p>
            <a:r>
              <a:rPr lang="en-US" sz="3200" dirty="0" smtClean="0">
                <a:latin typeface="Avenir Heavy"/>
                <a:cs typeface="Avenir Heavy"/>
              </a:rPr>
              <a:t>Where are we going?</a:t>
            </a:r>
            <a:endParaRPr lang="en-US" sz="3200" dirty="0">
              <a:latin typeface="Avenir Heavy"/>
              <a:cs typeface="Avenir Heavy"/>
            </a:endParaRPr>
          </a:p>
        </p:txBody>
      </p:sp>
      <p:sp>
        <p:nvSpPr>
          <p:cNvPr id="19" name="TextBox 18"/>
          <p:cNvSpPr txBox="1"/>
          <p:nvPr/>
        </p:nvSpPr>
        <p:spPr>
          <a:xfrm>
            <a:off x="4373475" y="4958137"/>
            <a:ext cx="4143832" cy="584776"/>
          </a:xfrm>
          <a:prstGeom prst="rect">
            <a:avLst/>
          </a:prstGeom>
          <a:noFill/>
        </p:spPr>
        <p:txBody>
          <a:bodyPr wrap="none" rtlCol="0">
            <a:spAutoFit/>
          </a:bodyPr>
          <a:lstStyle/>
          <a:p>
            <a:r>
              <a:rPr lang="en-US" sz="3200" dirty="0" smtClean="0">
                <a:latin typeface="Avenir Heavy"/>
                <a:cs typeface="Avenir Heavy"/>
              </a:rPr>
              <a:t>How do we reach it?</a:t>
            </a:r>
            <a:endParaRPr lang="en-US" sz="3200" dirty="0">
              <a:latin typeface="Avenir Heavy"/>
              <a:cs typeface="Avenir Heavy"/>
            </a:endParaRPr>
          </a:p>
        </p:txBody>
      </p:sp>
    </p:spTree>
    <p:extLst>
      <p:ext uri="{BB962C8B-B14F-4D97-AF65-F5344CB8AC3E}">
        <p14:creationId xmlns:p14="http://schemas.microsoft.com/office/powerpoint/2010/main" val="15579418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373"/>
            <a:ext cx="8229600" cy="1311684"/>
          </a:xfrm>
        </p:spPr>
        <p:txBody>
          <a:bodyPr>
            <a:normAutofit/>
          </a:bodyPr>
          <a:lstStyle/>
          <a:p>
            <a:pPr marL="0" indent="0" algn="just">
              <a:buNone/>
            </a:pPr>
            <a:r>
              <a:rPr lang="en-US" dirty="0" err="1" smtClean="0">
                <a:solidFill>
                  <a:srgbClr val="000000"/>
                </a:solidFill>
              </a:rPr>
              <a:t>Federación</a:t>
            </a:r>
            <a:r>
              <a:rPr lang="en-US" dirty="0" smtClean="0">
                <a:solidFill>
                  <a:srgbClr val="000000"/>
                </a:solidFill>
              </a:rPr>
              <a:t> SOS </a:t>
            </a:r>
            <a:r>
              <a:rPr lang="en-US" dirty="0" err="1" smtClean="0">
                <a:solidFill>
                  <a:srgbClr val="000000"/>
                </a:solidFill>
              </a:rPr>
              <a:t>Racismo</a:t>
            </a:r>
            <a:r>
              <a:rPr lang="en-US" dirty="0">
                <a:solidFill>
                  <a:srgbClr val="000000"/>
                </a:solidFill>
              </a:rPr>
              <a:t> </a:t>
            </a:r>
            <a:r>
              <a:rPr lang="en-US" dirty="0" smtClean="0">
                <a:solidFill>
                  <a:srgbClr val="000000"/>
                </a:solidFill>
              </a:rPr>
              <a:t>wants to build an antiracist and diverse society.</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7E9115C6-19F6-9349-8465-A67BF0BF5A90}" type="slidenum">
              <a:rPr lang="en-US" smtClean="0"/>
              <a:t>7</a:t>
            </a:fld>
            <a:endParaRPr lang="en-US"/>
          </a:p>
        </p:txBody>
      </p:sp>
      <p:pic>
        <p:nvPicPr>
          <p:cNvPr id="6" name="Picture 5" descr="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04489" y="2364317"/>
            <a:ext cx="4118168" cy="3198093"/>
          </a:xfrm>
          <a:prstGeom prst="rect">
            <a:avLst/>
          </a:prstGeom>
        </p:spPr>
      </p:pic>
      <p:sp>
        <p:nvSpPr>
          <p:cNvPr id="7" name="Content Placeholder 2"/>
          <p:cNvSpPr txBox="1">
            <a:spLocks/>
          </p:cNvSpPr>
          <p:nvPr/>
        </p:nvSpPr>
        <p:spPr>
          <a:xfrm>
            <a:off x="547003" y="2364317"/>
            <a:ext cx="4058672" cy="34979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000000"/>
                </a:solidFill>
              </a:rPr>
              <a:t>To achieve that, their strategy consists in  fighting racism and xenophobia, mainly in Spain. </a:t>
            </a:r>
            <a:endParaRPr lang="en-US" dirty="0">
              <a:solidFill>
                <a:srgbClr val="000000"/>
              </a:solidFill>
            </a:endParaRPr>
          </a:p>
        </p:txBody>
      </p:sp>
      <p:sp>
        <p:nvSpPr>
          <p:cNvPr id="8" name="TextBox 7"/>
          <p:cNvSpPr txBox="1"/>
          <p:nvPr/>
        </p:nvSpPr>
        <p:spPr>
          <a:xfrm>
            <a:off x="5106015" y="5875079"/>
            <a:ext cx="184666" cy="369332"/>
          </a:xfrm>
          <a:prstGeom prst="rect">
            <a:avLst/>
          </a:prstGeom>
          <a:noFill/>
        </p:spPr>
        <p:txBody>
          <a:bodyPr wrap="none" rtlCol="0">
            <a:spAutoFit/>
          </a:bodyPr>
          <a:lstStyle/>
          <a:p>
            <a:endParaRPr lang="en-US" dirty="0"/>
          </a:p>
        </p:txBody>
      </p:sp>
      <p:sp>
        <p:nvSpPr>
          <p:cNvPr id="9" name="TextBox 8"/>
          <p:cNvSpPr txBox="1"/>
          <p:nvPr/>
        </p:nvSpPr>
        <p:spPr>
          <a:xfrm>
            <a:off x="5563335" y="5590541"/>
            <a:ext cx="2583637" cy="215444"/>
          </a:xfrm>
          <a:prstGeom prst="rect">
            <a:avLst/>
          </a:prstGeom>
          <a:noFill/>
        </p:spPr>
        <p:txBody>
          <a:bodyPr wrap="square" rtlCol="0">
            <a:spAutoFit/>
          </a:bodyPr>
          <a:lstStyle/>
          <a:p>
            <a:r>
              <a:rPr lang="en-US" sz="800" dirty="0" smtClean="0">
                <a:latin typeface="Avenir Heavy"/>
                <a:cs typeface="Avenir Heavy"/>
              </a:rPr>
              <a:t>Source: </a:t>
            </a:r>
            <a:r>
              <a:rPr lang="es-ES_tradnl" sz="800" dirty="0">
                <a:hlinkClick r:id="rId4"/>
              </a:rPr>
              <a:t>https://sosracismo.eu/quien-es-quien</a:t>
            </a:r>
            <a:r>
              <a:rPr lang="es-ES_tradnl" sz="800" dirty="0" smtClean="0">
                <a:hlinkClick r:id="rId4"/>
              </a:rPr>
              <a:t>/</a:t>
            </a:r>
            <a:endParaRPr lang="nl-NL" sz="800" dirty="0"/>
          </a:p>
        </p:txBody>
      </p:sp>
    </p:spTree>
    <p:extLst>
      <p:ext uri="{BB962C8B-B14F-4D97-AF65-F5344CB8AC3E}">
        <p14:creationId xmlns:p14="http://schemas.microsoft.com/office/powerpoint/2010/main" val="13906827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7249"/>
            <a:ext cx="8229600" cy="1372562"/>
          </a:xfrm>
        </p:spPr>
        <p:txBody>
          <a:bodyPr>
            <a:normAutofit/>
          </a:bodyPr>
          <a:lstStyle/>
          <a:p>
            <a:pPr marL="0" indent="0" algn="just">
              <a:buNone/>
            </a:pPr>
            <a:r>
              <a:rPr lang="en-US" sz="2400" dirty="0" smtClean="0">
                <a:solidFill>
                  <a:srgbClr val="000000"/>
                </a:solidFill>
              </a:rPr>
              <a:t>SOS </a:t>
            </a:r>
            <a:r>
              <a:rPr lang="en-US" sz="2400" dirty="0" err="1" smtClean="0">
                <a:solidFill>
                  <a:srgbClr val="000000"/>
                </a:solidFill>
              </a:rPr>
              <a:t>Racismo</a:t>
            </a:r>
            <a:r>
              <a:rPr lang="en-US" sz="2400" dirty="0" smtClean="0">
                <a:solidFill>
                  <a:srgbClr val="000000"/>
                </a:solidFill>
              </a:rPr>
              <a:t> implemented a campaign inspired in the game “Guess Who” for people to realize how common and hurtful stereotypes and prejudice can be.</a:t>
            </a:r>
          </a:p>
        </p:txBody>
      </p:sp>
      <p:sp>
        <p:nvSpPr>
          <p:cNvPr id="4" name="Slide Number Placeholder 3"/>
          <p:cNvSpPr>
            <a:spLocks noGrp="1"/>
          </p:cNvSpPr>
          <p:nvPr>
            <p:ph type="sldNum" sz="quarter" idx="12"/>
          </p:nvPr>
        </p:nvSpPr>
        <p:spPr/>
        <p:txBody>
          <a:bodyPr/>
          <a:lstStyle/>
          <a:p>
            <a:fld id="{7E9115C6-19F6-9349-8465-A67BF0BF5A90}" type="slidenum">
              <a:rPr lang="en-US" smtClean="0"/>
              <a:t>8</a:t>
            </a:fld>
            <a:endParaRPr lang="en-US"/>
          </a:p>
        </p:txBody>
      </p:sp>
      <p:sp>
        <p:nvSpPr>
          <p:cNvPr id="5" name="Content Placeholder 2"/>
          <p:cNvSpPr txBox="1">
            <a:spLocks/>
          </p:cNvSpPr>
          <p:nvPr/>
        </p:nvSpPr>
        <p:spPr>
          <a:xfrm>
            <a:off x="457200" y="4508608"/>
            <a:ext cx="8229600" cy="16740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2400" dirty="0" smtClean="0"/>
              <a:t>The campaign also uses </a:t>
            </a:r>
            <a:r>
              <a:rPr lang="en-GB" sz="2400" b="1" dirty="0" smtClean="0">
                <a:solidFill>
                  <a:srgbClr val="AF0823"/>
                </a:solidFill>
              </a:rPr>
              <a:t>#</a:t>
            </a:r>
            <a:r>
              <a:rPr lang="en-GB" sz="2400" b="1" dirty="0" err="1" smtClean="0">
                <a:solidFill>
                  <a:srgbClr val="AF0823"/>
                </a:solidFill>
              </a:rPr>
              <a:t>esracismo</a:t>
            </a:r>
            <a:r>
              <a:rPr lang="en-GB" sz="2400" b="1" dirty="0" smtClean="0">
                <a:solidFill>
                  <a:srgbClr val="AF0823"/>
                </a:solidFill>
              </a:rPr>
              <a:t> </a:t>
            </a:r>
            <a:r>
              <a:rPr lang="en-GB" sz="2400" dirty="0"/>
              <a:t>for people to </a:t>
            </a:r>
            <a:r>
              <a:rPr lang="en-GB" sz="2400" dirty="0" smtClean="0"/>
              <a:t>denounce witnessed situations of racial discrimination, inviting the community to join the change </a:t>
            </a:r>
            <a:r>
              <a:rPr lang="en-GB" sz="2400" dirty="0"/>
              <a:t>while raising awareness for the </a:t>
            </a:r>
            <a:r>
              <a:rPr lang="en-GB" sz="2400" dirty="0" smtClean="0"/>
              <a:t>issue.</a:t>
            </a:r>
          </a:p>
        </p:txBody>
      </p:sp>
      <p:pic>
        <p:nvPicPr>
          <p:cNvPr id="6" name="Picture 5" descr="IMG_9563.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6439" y="2029011"/>
            <a:ext cx="7351122" cy="2165633"/>
          </a:xfrm>
          <a:prstGeom prst="rect">
            <a:avLst/>
          </a:prstGeom>
        </p:spPr>
      </p:pic>
      <p:sp>
        <p:nvSpPr>
          <p:cNvPr id="7" name="TextBox 6"/>
          <p:cNvSpPr txBox="1"/>
          <p:nvPr/>
        </p:nvSpPr>
        <p:spPr>
          <a:xfrm>
            <a:off x="3275282" y="4219709"/>
            <a:ext cx="2583637" cy="215444"/>
          </a:xfrm>
          <a:prstGeom prst="rect">
            <a:avLst/>
          </a:prstGeom>
          <a:noFill/>
        </p:spPr>
        <p:txBody>
          <a:bodyPr wrap="square" rtlCol="0">
            <a:spAutoFit/>
          </a:bodyPr>
          <a:lstStyle/>
          <a:p>
            <a:r>
              <a:rPr lang="en-US" sz="800" dirty="0" smtClean="0">
                <a:latin typeface="Avenir Heavy"/>
                <a:cs typeface="Avenir Heavy"/>
              </a:rPr>
              <a:t>Source: </a:t>
            </a:r>
            <a:r>
              <a:rPr lang="es-ES_tradnl" sz="800" dirty="0">
                <a:hlinkClick r:id="rId3"/>
              </a:rPr>
              <a:t>https://sosracismo.eu/quien-es-quien</a:t>
            </a:r>
            <a:r>
              <a:rPr lang="es-ES_tradnl" sz="800" dirty="0" smtClean="0">
                <a:hlinkClick r:id="rId3"/>
              </a:rPr>
              <a:t>/</a:t>
            </a:r>
            <a:endParaRPr lang="nl-NL" sz="800" dirty="0"/>
          </a:p>
        </p:txBody>
      </p:sp>
    </p:spTree>
    <p:extLst>
      <p:ext uri="{BB962C8B-B14F-4D97-AF65-F5344CB8AC3E}">
        <p14:creationId xmlns:p14="http://schemas.microsoft.com/office/powerpoint/2010/main" val="1774940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115C6-19F6-9349-8465-A67BF0BF5A90}" type="slidenum">
              <a:rPr lang="en-US" smtClean="0"/>
              <a:t>9</a:t>
            </a:fld>
            <a:endParaRPr lang="en-US"/>
          </a:p>
        </p:txBody>
      </p:sp>
      <p:sp>
        <p:nvSpPr>
          <p:cNvPr id="5" name="Title 1"/>
          <p:cNvSpPr>
            <a:spLocks noGrp="1"/>
          </p:cNvSpPr>
          <p:nvPr>
            <p:ph type="title"/>
          </p:nvPr>
        </p:nvSpPr>
        <p:spPr>
          <a:xfrm>
            <a:off x="457200" y="274637"/>
            <a:ext cx="8229600" cy="1936229"/>
          </a:xfrm>
        </p:spPr>
        <p:txBody>
          <a:bodyPr>
            <a:normAutofit fontScale="90000"/>
          </a:bodyPr>
          <a:lstStyle/>
          <a:p>
            <a:pPr>
              <a:lnSpc>
                <a:spcPct val="150000"/>
              </a:lnSpc>
            </a:pPr>
            <a:r>
              <a:rPr lang="en-US" dirty="0" smtClean="0"/>
              <a:t>2. MAIN ACTORS AND TARGET GROUPS</a:t>
            </a:r>
            <a:endParaRPr lang="en-US" dirty="0"/>
          </a:p>
        </p:txBody>
      </p:sp>
      <p:sp>
        <p:nvSpPr>
          <p:cNvPr id="7" name="Content Placeholder 2"/>
          <p:cNvSpPr>
            <a:spLocks noGrp="1"/>
          </p:cNvSpPr>
          <p:nvPr>
            <p:ph idx="1"/>
          </p:nvPr>
        </p:nvSpPr>
        <p:spPr>
          <a:xfrm>
            <a:off x="457200" y="2344862"/>
            <a:ext cx="8229600" cy="643985"/>
          </a:xfrm>
        </p:spPr>
        <p:txBody>
          <a:bodyPr>
            <a:normAutofit/>
          </a:bodyPr>
          <a:lstStyle/>
          <a:p>
            <a:pPr marL="0" indent="0" algn="ctr">
              <a:buNone/>
            </a:pPr>
            <a:r>
              <a:rPr lang="en-GB" sz="2800" b="1" dirty="0" smtClean="0">
                <a:solidFill>
                  <a:srgbClr val="AF0823"/>
                </a:solidFill>
              </a:rPr>
              <a:t>“Live without bullying” – KMOP – Greece</a:t>
            </a:r>
            <a:endParaRPr lang="en-GB" sz="2800" b="1" dirty="0">
              <a:solidFill>
                <a:srgbClr val="AF0823"/>
              </a:solidFill>
            </a:endParaRPr>
          </a:p>
        </p:txBody>
      </p:sp>
      <p:pic>
        <p:nvPicPr>
          <p:cNvPr id="3" name="Picture 2" descr="Greece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34074" y="2988847"/>
            <a:ext cx="4475852" cy="2520000"/>
          </a:xfrm>
          <a:prstGeom prst="rect">
            <a:avLst/>
          </a:prstGeom>
        </p:spPr>
      </p:pic>
      <p:sp>
        <p:nvSpPr>
          <p:cNvPr id="8" name="Content Placeholder 2"/>
          <p:cNvSpPr txBox="1">
            <a:spLocks/>
          </p:cNvSpPr>
          <p:nvPr/>
        </p:nvSpPr>
        <p:spPr>
          <a:xfrm>
            <a:off x="457200" y="5597206"/>
            <a:ext cx="8229600" cy="6498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Heavy"/>
                <a:ea typeface="+mn-ea"/>
                <a:cs typeface="Avenir Heavy"/>
              </a:defRPr>
            </a:lvl1pPr>
            <a:lvl2pPr marL="742950" indent="-285750" algn="l" defTabSz="457200" rtl="0" eaLnBrk="1" latinLnBrk="0" hangingPunct="1">
              <a:spcBef>
                <a:spcPct val="20000"/>
              </a:spcBef>
              <a:buFont typeface="Arial"/>
              <a:buChar char="–"/>
              <a:defRPr sz="2800" kern="1200">
                <a:solidFill>
                  <a:schemeClr val="tx1"/>
                </a:solidFill>
                <a:latin typeface="Avenir Heavy"/>
                <a:ea typeface="+mn-ea"/>
                <a:cs typeface="Avenir Heavy"/>
              </a:defRPr>
            </a:lvl2pPr>
            <a:lvl3pPr marL="1143000" indent="-228600" algn="l" defTabSz="457200" rtl="0" eaLnBrk="1" latinLnBrk="0" hangingPunct="1">
              <a:spcBef>
                <a:spcPct val="20000"/>
              </a:spcBef>
              <a:buFont typeface="Arial"/>
              <a:buChar char="•"/>
              <a:defRPr sz="2400" kern="1200">
                <a:solidFill>
                  <a:schemeClr val="tx1"/>
                </a:solidFill>
                <a:latin typeface="Avenir Heavy"/>
                <a:ea typeface="+mn-ea"/>
                <a:cs typeface="Avenir Heavy"/>
              </a:defRPr>
            </a:lvl3pPr>
            <a:lvl4pPr marL="16002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4pPr>
            <a:lvl5pPr marL="2057400" indent="-228600" algn="l" defTabSz="457200" rtl="0" eaLnBrk="1" latinLnBrk="0" hangingPunct="1">
              <a:spcBef>
                <a:spcPct val="20000"/>
              </a:spcBef>
              <a:buFont typeface="Arial"/>
              <a:buChar char="»"/>
              <a:defRPr sz="2000" kern="1200">
                <a:solidFill>
                  <a:schemeClr val="tx1"/>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2000" dirty="0">
                <a:solidFill>
                  <a:srgbClr val="FF0000"/>
                </a:solidFill>
                <a:hlinkClick r:id="rId3"/>
              </a:rPr>
              <a:t>https://www.youtube.com/watch?v=5-</a:t>
            </a:r>
            <a:r>
              <a:rPr lang="nl-NL" sz="2000" dirty="0" smtClean="0">
                <a:solidFill>
                  <a:srgbClr val="FF0000"/>
                </a:solidFill>
                <a:hlinkClick r:id="rId3"/>
              </a:rPr>
              <a:t>j74v_dQaA</a:t>
            </a:r>
            <a:endParaRPr lang="en-US" sz="2800" dirty="0">
              <a:solidFill>
                <a:srgbClr val="FF0000"/>
              </a:solidFill>
            </a:endParaRPr>
          </a:p>
        </p:txBody>
      </p:sp>
    </p:spTree>
    <p:extLst>
      <p:ext uri="{BB962C8B-B14F-4D97-AF65-F5344CB8AC3E}">
        <p14:creationId xmlns:p14="http://schemas.microsoft.com/office/powerpoint/2010/main" val="42453716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1854</TotalTime>
  <Words>1450</Words>
  <Application>Microsoft Macintosh PowerPoint</Application>
  <PresentationFormat>On-screen Show (4:3)</PresentationFormat>
  <Paragraphs>143</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HOW TO DO A CAMPAIGN?</vt:lpstr>
      <vt:lpstr>PROGRAMME</vt:lpstr>
      <vt:lpstr>EXPECTED LEARNING OUTCOMES</vt:lpstr>
      <vt:lpstr>0. WHAT IS A CAMPAIGN?</vt:lpstr>
      <vt:lpstr>1. DEFINING MESSAGE AND MAIN CONTENTS</vt:lpstr>
      <vt:lpstr>PowerPoint Presentation</vt:lpstr>
      <vt:lpstr>PowerPoint Presentation</vt:lpstr>
      <vt:lpstr>PowerPoint Presentation</vt:lpstr>
      <vt:lpstr>2. MAIN ACTORS AND TARGET GROUPS</vt:lpstr>
      <vt:lpstr>PowerPoint Presentation</vt:lpstr>
      <vt:lpstr>PowerPoint Presentation</vt:lpstr>
      <vt:lpstr>3. IDENTIFYING THE STYLE: FROM INSTITUTIONAL TO PERIPHERAL</vt:lpstr>
      <vt:lpstr>PowerPoint Presentation</vt:lpstr>
      <vt:lpstr>4. ON AND OFFLINE CHANNELS OF COMMUNICATION</vt:lpstr>
      <vt:lpstr>PowerPoint Presentation</vt:lpstr>
      <vt:lpstr>PowerPoint Presentation</vt:lpstr>
      <vt:lpstr>5. STRATEGY AND CALENDARS</vt:lpstr>
      <vt:lpstr>PowerPoint Presentation</vt:lpstr>
      <vt:lpstr>PowerPoint Presentation</vt:lpstr>
      <vt:lpstr>6. IMPACT AND EVALUATION</vt:lpstr>
      <vt:lpstr>PowerPoint Presentation</vt:lpstr>
      <vt:lpstr>PowerPoint Presentation</vt:lpstr>
    </vt:vector>
  </TitlesOfParts>
  <Company>e-ITD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ceps-makingprojects-1 Roux</dc:creator>
  <cp:lastModifiedBy>ceps-makingprojects-1 Roux</cp:lastModifiedBy>
  <cp:revision>157</cp:revision>
  <dcterms:created xsi:type="dcterms:W3CDTF">2018-11-29T15:08:49Z</dcterms:created>
  <dcterms:modified xsi:type="dcterms:W3CDTF">2019-03-13T08:48:35Z</dcterms:modified>
</cp:coreProperties>
</file>